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72" r:id="rId2"/>
  </p:sldMasterIdLst>
  <p:notesMasterIdLst>
    <p:notesMasterId r:id="rId16"/>
  </p:notesMasterIdLst>
  <p:handoutMasterIdLst>
    <p:handoutMasterId r:id="rId17"/>
  </p:handoutMasterIdLst>
  <p:sldIdLst>
    <p:sldId id="268" r:id="rId3"/>
    <p:sldId id="267" r:id="rId4"/>
    <p:sldId id="263" r:id="rId5"/>
    <p:sldId id="278" r:id="rId6"/>
    <p:sldId id="290" r:id="rId7"/>
    <p:sldId id="272" r:id="rId8"/>
    <p:sldId id="260" r:id="rId9"/>
    <p:sldId id="273" r:id="rId10"/>
    <p:sldId id="274" r:id="rId11"/>
    <p:sldId id="264" r:id="rId12"/>
    <p:sldId id="265" r:id="rId13"/>
    <p:sldId id="266" r:id="rId14"/>
    <p:sldId id="279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  <a:srgbClr val="FFBA75"/>
    <a:srgbClr val="2D5FFF"/>
    <a:srgbClr val="003399"/>
    <a:srgbClr val="0033CC"/>
    <a:srgbClr val="FFFF66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51" autoAdjust="0"/>
  </p:normalViewPr>
  <p:slideViewPr>
    <p:cSldViewPr>
      <p:cViewPr varScale="1">
        <p:scale>
          <a:sx n="84" d="100"/>
          <a:sy n="84" d="100"/>
        </p:scale>
        <p:origin x="95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97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/>
            </a:lvl1pPr>
          </a:lstStyle>
          <a:p>
            <a:pPr>
              <a:defRPr/>
            </a:pPr>
            <a:fld id="{792130E6-A58F-4917-9E72-20D002FAA8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163069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/>
            </a:lvl1pPr>
          </a:lstStyle>
          <a:p>
            <a:pPr>
              <a:defRPr/>
            </a:pPr>
            <a:fld id="{E374217B-BF1A-40BE-8CDA-528932B205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403789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385699A-8469-48F0-9673-FBEAD6CCA88D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7413" name="Footer Placeholder 4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8177103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219DF8D-7617-4F8D-859C-74431FE28B9F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8437" name="Footer Placeholder 4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2464346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EB641E-23CF-42A8-B926-CE46FB098986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3928870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8BCA5BE-B039-4222-A13F-D9BAB27A3FAB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0485" name="Footer Placeholder 4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5593046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3EAF28A-62AF-4F73-BB53-59DC437B2DBF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1509" name="Footer Placeholder 4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287162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DBF588F-959C-4ABD-AE52-BD95540350EF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2533" name="Footer Placeholder 4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5497057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1AC607-68AE-4BF1-A6E3-86C374FAB2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965972-15D3-4547-BB06-952106DD34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BDE883-78EC-4961-A092-8C3396098F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0"/>
          <p:cNvSpPr>
            <a:spLocks noGrp="1"/>
          </p:cNvSpPr>
          <p:nvPr>
            <p:ph type="ctrTitle"/>
          </p:nvPr>
        </p:nvSpPr>
        <p:spPr>
          <a:xfrm>
            <a:off x="685800" y="990601"/>
            <a:ext cx="7772400" cy="2609850"/>
          </a:xfrm>
        </p:spPr>
        <p:txBody>
          <a:bodyPr anchor="b" anchorCtr="0">
            <a:noAutofit/>
            <a:scene3d>
              <a:camera prst="orthographicFront"/>
              <a:lightRig rig="soft" dir="t">
                <a:rot lat="0" lon="0" rev="2100000"/>
              </a:lightRig>
            </a:scene3d>
            <a:sp3d prstMaterial="matte">
              <a:bevelT w="38100" h="38100"/>
              <a:contourClr>
                <a:srgbClr val="FFFFFF"/>
              </a:contourClr>
            </a:sp3d>
          </a:bodyPr>
          <a:lstStyle>
            <a:lvl1pPr algn="ctr">
              <a:defRPr lang="en-US" sz="5800" dirty="0" smtClean="0">
                <a:ln w="9525">
                  <a:noFill/>
                </a:ln>
                <a:effectLst>
                  <a:outerShdw blurRad="50800" dist="38100" dir="822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4" name="Rectangle 26"/>
          <p:cNvSpPr>
            <a:spLocks noGrp="1"/>
          </p:cNvSpPr>
          <p:nvPr>
            <p:ph type="subTitle" idx="1"/>
          </p:nvPr>
        </p:nvSpPr>
        <p:spPr>
          <a:xfrm>
            <a:off x="1371600" y="3657600"/>
            <a:ext cx="6400800" cy="1967089"/>
          </a:xfrm>
        </p:spPr>
        <p:txBody>
          <a:bodyPr>
            <a:normAutofit/>
          </a:bodyPr>
          <a:lstStyle>
            <a:lvl1pPr marL="0" indent="0" algn="ctr">
              <a:buNone/>
              <a:defRPr lang="en-US" sz="3000" b="0">
                <a:solidFill>
                  <a:schemeClr val="tx2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8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pPr>
              <a:defRPr/>
            </a:pPr>
            <a:fld id="{887AC89E-3A95-4DFA-907F-CB9043FD58D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5" name="Rectangle 27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4490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D85EBD-1F79-4F38-94FA-D71246B936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7618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722313" y="2685391"/>
            <a:ext cx="7772400" cy="3112843"/>
          </a:xfrm>
        </p:spPr>
        <p:txBody>
          <a:bodyPr anchor="t">
            <a:normAutofit/>
          </a:bodyPr>
          <a:lstStyle>
            <a:lvl1pPr algn="ctr">
              <a:buNone/>
              <a:defRPr lang="en-US" sz="6000" b="1" dirty="0">
                <a:solidFill>
                  <a:schemeClr val="tx2">
                    <a:shade val="85000"/>
                    <a:satMod val="1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>
          <a:xfrm>
            <a:off x="722313" y="1128932"/>
            <a:ext cx="7772400" cy="1509712"/>
          </a:xfrm>
        </p:spPr>
        <p:txBody>
          <a:bodyPr anchor="b">
            <a:normAutofit/>
          </a:bodyPr>
          <a:lstStyle>
            <a:lvl1pPr algn="ctr">
              <a:buNone/>
              <a:defRPr lang="en-US" sz="2400" b="0" smtClean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C7459F-D5FD-449D-9D69-88F98FB9AB9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0933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762C3E-775F-4B5A-9585-595008BAF30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0453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0" indent="0" algn="l">
              <a:buNone/>
              <a:defRPr sz="2200" b="1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0" indent="0" algn="l">
              <a:buNone/>
              <a:defRPr sz="2200" b="1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C4FF97-A634-421A-9D6A-FD9E846A911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4421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DC4EC3-C162-42A0-8725-38EAE078BF7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4114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E03891-1628-4F50-AB43-9CBA9D210BC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20999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normAutofit/>
          </a:bodyPr>
          <a:lstStyle>
            <a:lvl1pPr algn="ctr">
              <a:defRPr sz="2400" b="1">
                <a:solidFill>
                  <a:schemeClr val="tx2"/>
                </a:solidFill>
                <a:effectLst>
                  <a:outerShdw blurRad="38100" dist="25400" dir="8220000" algn="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9DD814-2F9E-4EEF-9FBB-2990A3C7AFE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624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7D2DD4-5CFD-4867-8811-CCDF66F3C9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7729" y="1062637"/>
            <a:ext cx="4599432" cy="3977640"/>
          </a:xfrm>
          <a:prstGeom prst="rect">
            <a:avLst/>
          </a:prstGeom>
          <a:solidFill>
            <a:schemeClr val="tx2">
              <a:shade val="15000"/>
            </a:schemeClr>
          </a:solidFill>
          <a:ln w="63500">
            <a:noFill/>
            <a:miter lim="800000"/>
          </a:ln>
          <a:effectLst>
            <a:outerShdw blurRad="63500" dist="25400" dir="7200000" algn="t" rotWithShape="0">
              <a:prstClr val="black">
                <a:alpha val="45000"/>
              </a:prstClr>
            </a:outerShdw>
          </a:effectLst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lIns="45720" rIns="45720" rtlCol="0" anchor="ctr">
            <a:normAutofit/>
          </a:bodyPr>
          <a:lstStyle/>
          <a:p>
            <a:pPr marL="0" indent="-274320" algn="l">
              <a:buClr>
                <a:schemeClr val="accent1"/>
              </a:buClr>
              <a:buSzPct val="80000"/>
              <a:buFont typeface="Wingdings 2" pitchFamily="18" charset="2"/>
              <a:buNone/>
            </a:pPr>
            <a:endParaRPr lang="en-US" sz="20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5514536" y="4343400"/>
            <a:ext cx="3048000" cy="709858"/>
          </a:xfrm>
        </p:spPr>
        <p:txBody>
          <a:bodyPr anchor="t">
            <a:noAutofit/>
          </a:bodyPr>
          <a:lstStyle>
            <a:lvl1pPr algn="l">
              <a:buNone/>
              <a:defRPr sz="2200" b="1">
                <a:solidFill>
                  <a:schemeClr val="tx2"/>
                </a:solidFill>
                <a:effectLst>
                  <a:outerShdw blurRad="38100" dist="25400" dir="8220000" algn="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pic" idx="1"/>
          </p:nvPr>
        </p:nvSpPr>
        <p:spPr>
          <a:xfrm>
            <a:off x="739645" y="1222657"/>
            <a:ext cx="4575601" cy="3657600"/>
          </a:xfrm>
          <a:solidFill>
            <a:schemeClr val="tx2">
              <a:shade val="75000"/>
            </a:schemeClr>
          </a:solidFill>
          <a:ln w="63500">
            <a:noFill/>
            <a:miter lim="800000"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>
            <a:lvl1pPr>
              <a:buNone/>
              <a:defRPr sz="3200"/>
            </a:lvl1pPr>
          </a:lstStyle>
          <a:p>
            <a:r>
              <a:rPr lang="en-US" sz="2000" smtClean="0"/>
              <a:t>Click icon to add picture</a:t>
            </a:r>
            <a:endParaRPr lang="en-US" sz="2000" dirty="0"/>
          </a:p>
        </p:txBody>
      </p:sp>
      <p:sp>
        <p:nvSpPr>
          <p:cNvPr id="4" name="Rectangle 4"/>
          <p:cNvSpPr>
            <a:spLocks noGrp="1"/>
          </p:cNvSpPr>
          <p:nvPr>
            <p:ph type="body" sz="half" idx="2"/>
          </p:nvPr>
        </p:nvSpPr>
        <p:spPr>
          <a:xfrm>
            <a:off x="5514536" y="1371600"/>
            <a:ext cx="3044952" cy="2930086"/>
          </a:xfrm>
        </p:spPr>
        <p:txBody>
          <a:bodyPr bIns="0" anchor="b">
            <a:normAutofit/>
          </a:bodyPr>
          <a:lstStyle>
            <a:lvl1pPr marL="0" marR="0" indent="0" algn="l">
              <a:buFontTx/>
              <a:buNone/>
              <a:defRPr sz="1300">
                <a:solidFill>
                  <a:schemeClr val="tx1">
                    <a:tint val="95000"/>
                  </a:schemeClr>
                </a:solidFill>
              </a:defRPr>
            </a:lvl1pPr>
            <a:lvl2pPr marL="460375" marR="0" indent="-112713">
              <a:buFontTx/>
              <a:buNone/>
              <a:defRPr sz="1200"/>
            </a:lvl2pPr>
            <a:lvl3pPr marL="914400" marR="0" indent="-117475">
              <a:buFontTx/>
              <a:buNone/>
              <a:defRPr sz="1000"/>
            </a:lvl3pPr>
            <a:lvl4pPr marL="1316038" marR="0" indent="-112713">
              <a:buFontTx/>
              <a:buNone/>
              <a:defRPr sz="900"/>
            </a:lvl4pPr>
            <a:lvl5pPr marL="1711325" marR="0" indent="-117475"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F589DD-3EEA-4EBB-98E1-41650F3B9D4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6843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5C15F7-99A8-42B0-8FCD-6B14048E74A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29264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9E2AB3-E4DE-4C98-B8BF-4D7F5E1625D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187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9D3189-D74C-4FE1-8A45-227E7B34C4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C7B23A-64CE-435F-8C2A-5E0629D51C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63B56A-42EB-42AE-8772-BC96F8D1CF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36E284-A3BA-4BD8-9560-D20F0A33DC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2A0324-DFB8-466B-B830-FEE1C99C31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5F6AE3-E01C-483E-87F4-87B68C00EF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0D0423-8C4A-4C12-B03E-42BA29CC08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34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34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FontTx/>
              <a:buNone/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34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400"/>
            </a:lvl1pPr>
          </a:lstStyle>
          <a:p>
            <a:pPr>
              <a:defRPr/>
            </a:pPr>
            <a:fld id="{D6D14C14-77AF-4692-BD6B-8A03C30594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prstGeom prst="rect">
            <a:avLst/>
          </a:prstGeom>
        </p:spPr>
        <p:txBody>
          <a:bodyPr anchor="b" anchorCtr="0">
            <a:normAutofit/>
            <a:scene3d>
              <a:camera prst="orthographicFront"/>
              <a:lightRig rig="soft" dir="t">
                <a:rot lat="0" lon="0" rev="2100000"/>
              </a:lightRig>
            </a:scene3d>
            <a:sp3d prstMaterial="matte">
              <a:bevelT w="38100" h="38100"/>
            </a:sp3d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Rectangle 11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lIns="45720" rIns="4572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7" name="Rectangle 22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anchor="b" anchorCtr="0"/>
          <a:lstStyle>
            <a:lvl1pPr>
              <a:defRPr lang="en-US" sz="1200" smtClean="0">
                <a:solidFill>
                  <a:schemeClr val="tx2"/>
                </a:solidFill>
                <a:latin typeface="+mn-lt"/>
                <a:ea typeface="+mn-lt"/>
                <a:cs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Rectangle 1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anchor="b" anchorCtr="0"/>
          <a:lstStyle>
            <a:lvl1pPr algn="ctr">
              <a:defRPr lang="en-US" sz="1200" smtClean="0">
                <a:solidFill>
                  <a:schemeClr val="tx2"/>
                </a:solidFill>
                <a:latin typeface="+mn-lt"/>
                <a:ea typeface="+mn-lt"/>
                <a:cs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Rectangle 15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anchor="b" anchorCtr="0"/>
          <a:lstStyle>
            <a:lvl1pPr algn="r">
              <a:defRPr lang="en-US" sz="1200" smtClean="0">
                <a:solidFill>
                  <a:schemeClr val="tx2"/>
                </a:solidFill>
                <a:latin typeface="+mn-lt"/>
                <a:ea typeface="+mn-lt"/>
                <a:cs typeface="+mn-lt"/>
              </a:defRPr>
            </a:lvl1pPr>
          </a:lstStyle>
          <a:p>
            <a:pPr>
              <a:defRPr/>
            </a:pPr>
            <a:fld id="{8C89D88C-F79D-495D-BEA7-7170AD42DCA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254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defPPr>
        <a:defRPr sz="4400">
          <a:solidFill>
            <a:schemeClr val="tx2">
              <a:shade val="85000"/>
              <a:satMod val="150000"/>
            </a:schemeClr>
          </a:solidFill>
          <a:latin typeface="+mj-lt"/>
          <a:ea typeface="+mj-ea"/>
          <a:cs typeface="+mj-cs"/>
        </a:defRPr>
      </a:defPPr>
      <a:lvl1pPr algn="ctr" eaLnBrk="1" hangingPunct="1">
        <a:buNone/>
        <a:defRPr lang="en-US" sz="4800" b="1" strike="noStrike" kern="1200" baseline="0" dirty="0" smtClean="0">
          <a:solidFill>
            <a:schemeClr val="tx2">
              <a:shade val="85000"/>
              <a:satMod val="150000"/>
            </a:schemeClr>
          </a:solidFill>
          <a:effectLst>
            <a:outerShdw blurRad="63500" dist="38100" dir="8220000" algn="tl" rotWithShape="0">
              <a:srgbClr val="000000">
                <a:alpha val="30000"/>
              </a:srgbClr>
            </a:outerShdw>
          </a:effectLst>
          <a:latin typeface="+mj-lt"/>
          <a:ea typeface="+mj-lt"/>
          <a:cs typeface="+mj-lt"/>
        </a:defRPr>
      </a:lvl1pPr>
    </p:titleStyle>
    <p:body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indent="-274320" algn="l" eaLnBrk="1" hangingPunct="1">
        <a:buClr>
          <a:schemeClr val="accent1"/>
        </a:buClr>
        <a:buSzPct val="80000"/>
        <a:buFont typeface="Wingdings 2" pitchFamily="18" charset="2"/>
        <a:buChar char=""/>
        <a:defRPr sz="2800">
          <a:solidFill>
            <a:schemeClr val="tx1"/>
          </a:solidFill>
          <a:latin typeface="+mn-lt"/>
          <a:ea typeface="+mn-lt"/>
          <a:cs typeface="+mn-lt"/>
        </a:defRPr>
      </a:lvl1pPr>
      <a:lvl2pPr marL="557784" indent="-228600" algn="l" eaLnBrk="1" hangingPunct="1">
        <a:buClr>
          <a:schemeClr val="tx2"/>
        </a:buClr>
        <a:buFont typeface="Wingdings 2" pitchFamily="18" charset="2"/>
        <a:buChar char=""/>
        <a:defRPr sz="2200">
          <a:solidFill>
            <a:schemeClr val="tx1"/>
          </a:solidFill>
          <a:latin typeface="+mn-lt"/>
          <a:ea typeface="+mn-lt"/>
          <a:cs typeface="+mn-lt"/>
        </a:defRPr>
      </a:lvl2pPr>
      <a:lvl3pPr marL="813816" indent="-228600" algn="l" eaLnBrk="1" hangingPunct="1">
        <a:buClr>
          <a:schemeClr val="accent1"/>
        </a:buClr>
        <a:buFont typeface="Wingdings 2" pitchFamily="18" charset="2"/>
        <a:buChar char=""/>
        <a:defRPr sz="2000">
          <a:solidFill>
            <a:schemeClr val="tx1"/>
          </a:solidFill>
          <a:latin typeface="+mn-lt"/>
          <a:ea typeface="+mn-lt"/>
          <a:cs typeface="+mn-lt"/>
        </a:defRPr>
      </a:lvl3pPr>
      <a:lvl4pPr marL="1069848" indent="-228600" algn="l" eaLnBrk="1" hangingPunct="1">
        <a:buClr>
          <a:schemeClr val="tx2"/>
        </a:buClr>
        <a:buFont typeface="Wingdings 2" pitchFamily="18" charset="2"/>
        <a:buChar char=""/>
        <a:defRPr sz="1800">
          <a:solidFill>
            <a:schemeClr val="tx1"/>
          </a:solidFill>
          <a:latin typeface="+mn-lt"/>
          <a:ea typeface="+mn-lt"/>
          <a:cs typeface="+mn-lt"/>
        </a:defRPr>
      </a:lvl4pPr>
      <a:lvl5pPr marL="1316736" indent="-228600" algn="l" eaLnBrk="1" hangingPunct="1">
        <a:buClr>
          <a:schemeClr val="accent1"/>
        </a:buClr>
        <a:buFont typeface="Wingdings 2" pitchFamily="18" charset="2"/>
        <a:buChar char=""/>
        <a:defRPr sz="1800">
          <a:solidFill>
            <a:schemeClr val="tx1"/>
          </a:solidFill>
          <a:latin typeface="+mn-lt"/>
          <a:ea typeface="+mn-lt"/>
          <a:cs typeface="+mn-lt"/>
        </a:defRPr>
      </a:lvl5pPr>
      <a:lvl6pPr marL="1572768" indent="-228600" algn="l" eaLnBrk="1" hangingPunct="1">
        <a:buClr>
          <a:schemeClr val="tx2"/>
        </a:buClr>
        <a:buFont typeface="Wingdings 2" pitchFamily="18" charset="2"/>
        <a:buChar char=""/>
        <a:defRPr lang="en-US" sz="1600" baseline="0" smtClean="0">
          <a:latin typeface="+mn-lt"/>
        </a:defRPr>
      </a:lvl6pPr>
      <a:lvl7pPr marL="1819656" indent="-228600" algn="l" eaLnBrk="1" hangingPunct="1">
        <a:buClr>
          <a:schemeClr val="accent1"/>
        </a:buClr>
        <a:buFont typeface="Wingdings 2" pitchFamily="18" charset="2"/>
        <a:buChar char=""/>
        <a:defRPr lang="en-US" sz="1600" baseline="0" smtClean="0">
          <a:latin typeface="+mn-lt"/>
        </a:defRPr>
      </a:lvl7pPr>
      <a:lvl8pPr marL="2066544" indent="-228600" algn="l" eaLnBrk="1" hangingPunct="1">
        <a:buClr>
          <a:schemeClr val="tx2"/>
        </a:buClr>
        <a:buFont typeface="Wingdings 2" pitchFamily="18" charset="2"/>
        <a:buChar char=""/>
        <a:defRPr sz="1600" baseline="0">
          <a:latin typeface="+mn-lt"/>
        </a:defRPr>
      </a:lvl8pPr>
      <a:lvl9pPr marL="2313432" indent="-228600" algn="l" eaLnBrk="1" hangingPunct="1">
        <a:buClr>
          <a:schemeClr val="accent1"/>
        </a:buClr>
        <a:buFont typeface="Wingdings 2" pitchFamily="18" charset="2"/>
        <a:buChar char=""/>
        <a:defRPr sz="1400" baseline="0">
          <a:latin typeface="+mn-lt"/>
        </a:defRPr>
      </a:lvl9pPr>
    </p:bodyStyle>
    <p:other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eaLnBrk="1" hangingPunct="1"/>
      <a:lvl2pPr marL="457200" eaLnBrk="1" hangingPunct="1"/>
      <a:lvl3pPr marL="914400" eaLnBrk="1" hangingPunct="1"/>
      <a:lvl4pPr marL="1371600" eaLnBrk="1" hangingPunct="1"/>
      <a:lvl5pPr marL="1828800" eaLnBrk="1" hangingPunct="1"/>
      <a:lvl6pPr marL="2286000" eaLnBrk="1" hangingPunct="1"/>
      <a:lvl7pPr marL="2743200" eaLnBrk="1" hangingPunct="1"/>
      <a:lvl8pPr marL="3200400" eaLnBrk="1" hangingPunct="1"/>
      <a:lvl9pPr marL="3657600" eaLnBrk="1" hangingPunct="1"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slideplayer.org/10/2968521/slides/slide_24.jpg" TargetMode="External"/><Relationship Id="rId7" Type="http://schemas.openxmlformats.org/officeDocument/2006/relationships/image" Target="../media/image12.jpeg"/><Relationship Id="rId2" Type="http://schemas.openxmlformats.org/officeDocument/2006/relationships/hyperlink" Target="http://glazunov.ru/tvorchestvo/monumentalnye-raboty/raboty/1980-vklad-narodov-nashei-strany-v-mirovuyu-kulturu-i-tsivilizatsiyu" TargetMode="Externa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hyperlink" Target="http://philechange.free.fr/russie/4608.jp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8.gi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404812"/>
            <a:ext cx="7848600" cy="5616575"/>
          </a:xfrm>
        </p:spPr>
        <p:txBody>
          <a:bodyPr/>
          <a:lstStyle/>
          <a:p>
            <a:pPr algn="l" eaLnBrk="1" hangingPunct="1">
              <a:defRPr/>
            </a:pPr>
            <a:r>
              <a:rPr lang="hu-HU" sz="3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Georgia" pitchFamily="18" charset="0"/>
              </a:rPr>
              <a:t>BBN-ORO</a:t>
            </a:r>
            <a:r>
              <a:rPr lang="en-US" sz="3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Georgia" pitchFamily="18" charset="0"/>
              </a:rPr>
              <a:t> 11</a:t>
            </a:r>
            <a:r>
              <a:rPr lang="hu-HU" sz="3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Georgia" pitchFamily="18" charset="0"/>
              </a:rPr>
              <a:t>-231</a:t>
            </a:r>
            <a:r>
              <a:rPr lang="en-US" sz="3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Georgia" pitchFamily="18" charset="0"/>
              </a:rPr>
              <a:t/>
            </a:r>
            <a:br>
              <a:rPr lang="en-US" sz="3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Georgia" pitchFamily="18" charset="0"/>
              </a:rPr>
            </a:br>
            <a:r>
              <a:rPr lang="hu-HU" sz="3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Georgia" pitchFamily="18" charset="0"/>
              </a:rPr>
              <a:t>Orosz irodalomtörténet 1.:</a:t>
            </a:r>
            <a:r>
              <a:rPr lang="en-US" sz="3200" b="1" u="sng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Georgia" pitchFamily="18" charset="0"/>
              </a:rPr>
              <a:t/>
            </a:r>
            <a:br>
              <a:rPr lang="en-US" sz="3200" b="1" u="sng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Georgia" pitchFamily="18" charset="0"/>
              </a:rPr>
            </a:br>
            <a:r>
              <a:rPr lang="hu-HU" sz="3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Georgia" pitchFamily="18" charset="0"/>
              </a:rPr>
              <a:t>A 19. századi orosz irodalom</a:t>
            </a:r>
            <a:r>
              <a:rPr lang="en-US" sz="3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Georgia" pitchFamily="18" charset="0"/>
              </a:rPr>
              <a:t/>
            </a:r>
            <a:br>
              <a:rPr lang="en-US" sz="3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Georgia" pitchFamily="18" charset="0"/>
              </a:rPr>
            </a:br>
            <a:r>
              <a:rPr lang="hu-HU" sz="3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Georgia" pitchFamily="18" charset="0"/>
              </a:rPr>
              <a:t>vázlatos története</a:t>
            </a:r>
            <a:br>
              <a:rPr lang="hu-HU" sz="3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Georgia" pitchFamily="18" charset="0"/>
              </a:rPr>
            </a:br>
            <a:r>
              <a:rPr lang="hu-HU" sz="1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Georgia" pitchFamily="18" charset="0"/>
              </a:rPr>
              <a:t/>
            </a:r>
            <a:br>
              <a:rPr lang="hu-HU" sz="1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Georgia" pitchFamily="18" charset="0"/>
              </a:rPr>
            </a:br>
            <a:r>
              <a:rPr lang="hu-HU" sz="3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Georgia" pitchFamily="18" charset="0"/>
              </a:rPr>
              <a:t>OT-ORO-103</a:t>
            </a:r>
            <a:br>
              <a:rPr lang="hu-HU" sz="3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Georgia" pitchFamily="18" charset="0"/>
              </a:rPr>
            </a:br>
            <a:r>
              <a:rPr lang="hu-HU" sz="3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Georgia" pitchFamily="18" charset="0"/>
              </a:rPr>
              <a:t>Az orosz irodalom</a:t>
            </a:r>
            <a:r>
              <a:rPr lang="en-US" sz="3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Georgia" pitchFamily="18" charset="0"/>
              </a:rPr>
              <a:t> </a:t>
            </a:r>
            <a:r>
              <a:rPr lang="hu-HU" sz="3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Georgia" pitchFamily="18" charset="0"/>
              </a:rPr>
              <a:t>vázlatos története</a:t>
            </a:r>
            <a:r>
              <a:rPr lang="hu-HU" sz="3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Georgia" pitchFamily="18" charset="0"/>
              </a:rPr>
              <a:t/>
            </a:r>
            <a:br>
              <a:rPr lang="hu-HU" sz="3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Georgia" pitchFamily="18" charset="0"/>
              </a:rPr>
            </a:br>
            <a:r>
              <a:rPr lang="en-US" sz="1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Georgia" pitchFamily="18" charset="0"/>
              </a:rPr>
              <a:t/>
            </a:r>
            <a:br>
              <a:rPr lang="en-US" sz="1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Georgia" pitchFamily="18" charset="0"/>
              </a:rPr>
            </a:br>
            <a:r>
              <a:rPr lang="hu-HU" sz="32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Georgia" panose="02040502050405020303" pitchFamily="18" charset="0"/>
              </a:rPr>
              <a:t>BBN-ORO-241 Orosz irodalomtörténet 1. (Vázlatos irodalomtörténet a kezdetektől a XIX. sz. végéig)</a:t>
            </a:r>
            <a:endParaRPr lang="en-US" sz="3200" b="1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Georgia" pitchFamily="18" charset="0"/>
            </a:endParaRPr>
          </a:p>
        </p:txBody>
      </p:sp>
      <p:sp>
        <p:nvSpPr>
          <p:cNvPr id="3075" name="TextBox 2"/>
          <p:cNvSpPr txBox="1">
            <a:spLocks noChangeArrowheads="1"/>
          </p:cNvSpPr>
          <p:nvPr/>
        </p:nvSpPr>
        <p:spPr bwMode="auto">
          <a:xfrm>
            <a:off x="3708400" y="6021388"/>
            <a:ext cx="52562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20000"/>
              </a:spcBef>
            </a:pPr>
            <a:r>
              <a:rPr lang="hu-HU" sz="28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Tanár: Szokolov Makarné</a:t>
            </a:r>
            <a:endParaRPr lang="en-US" sz="28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Grp="1" noChangeArrowheads="1"/>
          </p:cNvSpPr>
          <p:nvPr>
            <p:ph idx="1"/>
          </p:nvPr>
        </p:nvSpPr>
        <p:spPr>
          <a:xfrm>
            <a:off x="250825" y="333375"/>
            <a:ext cx="8642350" cy="6264275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hu-HU" sz="2400" b="1" dirty="0" smtClean="0">
                <a:latin typeface="Cambria" pitchFamily="18" charset="0"/>
              </a:rPr>
              <a:t>A monumentális historizmus</a:t>
            </a:r>
            <a:r>
              <a:rPr lang="en-US" sz="2400" b="1" dirty="0" smtClean="0">
                <a:latin typeface="Cambria" pitchFamily="18" charset="0"/>
              </a:rPr>
              <a:t> </a:t>
            </a:r>
            <a:r>
              <a:rPr lang="hu-HU" sz="2400" b="1" dirty="0" smtClean="0">
                <a:latin typeface="Cambria" pitchFamily="18" charset="0"/>
              </a:rPr>
              <a:t>két szakasza</a:t>
            </a:r>
            <a:br>
              <a:rPr lang="hu-HU" sz="2400" b="1" dirty="0" smtClean="0">
                <a:latin typeface="Cambria" pitchFamily="18" charset="0"/>
              </a:rPr>
            </a:br>
            <a:r>
              <a:rPr lang="ru-RU" sz="2400" b="1" dirty="0" smtClean="0">
                <a:latin typeface="Cambria" pitchFamily="18" charset="0"/>
              </a:rPr>
              <a:t>(</a:t>
            </a:r>
            <a:r>
              <a:rPr lang="ru-RU" sz="2400" b="1" dirty="0" smtClean="0">
                <a:solidFill>
                  <a:srgbClr val="0033CC"/>
                </a:solidFill>
                <a:latin typeface="Cambria" pitchFamily="18" charset="0"/>
              </a:rPr>
              <a:t>монументально-исторический стиль</a:t>
            </a:r>
            <a:r>
              <a:rPr lang="en-US" sz="2400" b="1" dirty="0" smtClean="0">
                <a:latin typeface="Cambria" pitchFamily="18" charset="0"/>
              </a:rPr>
              <a:t>)</a:t>
            </a:r>
            <a:r>
              <a:rPr lang="ru-RU" sz="2400" i="1" dirty="0" smtClean="0">
                <a:latin typeface="Cambria" pitchFamily="18" charset="0"/>
              </a:rPr>
              <a:t> </a:t>
            </a:r>
            <a:endParaRPr lang="en-US" sz="2400" dirty="0" smtClean="0">
              <a:latin typeface="Cambria" pitchFamily="18" charset="0"/>
            </a:endParaRPr>
          </a:p>
          <a:p>
            <a:pPr marL="180000" indent="-360000" eaLnBrk="1" hangingPunct="1">
              <a:buFont typeface="Wingdings" pitchFamily="2" charset="2"/>
              <a:buAutoNum type="arabicPeriod"/>
            </a:pPr>
            <a:r>
              <a:rPr lang="hu-HU" sz="2400" dirty="0" smtClean="0"/>
              <a:t>Az irodalom viszonylagos egységének</a:t>
            </a:r>
            <a:r>
              <a:rPr lang="en-US" sz="2400" dirty="0" smtClean="0"/>
              <a:t> </a:t>
            </a:r>
            <a:r>
              <a:rPr lang="hu-HU" sz="2400" dirty="0" smtClean="0"/>
              <a:t>korszaka</a:t>
            </a:r>
            <a:r>
              <a:rPr lang="ru-RU" sz="2400" dirty="0" smtClean="0"/>
              <a:t> </a:t>
            </a:r>
            <a:r>
              <a:rPr lang="hu-HU" sz="2400" dirty="0" smtClean="0"/>
              <a:t/>
            </a:r>
            <a:br>
              <a:rPr lang="hu-HU" sz="2400" dirty="0" smtClean="0"/>
            </a:br>
            <a:r>
              <a:rPr lang="en-US" sz="2400" dirty="0" smtClean="0"/>
              <a:t>  </a:t>
            </a:r>
            <a:r>
              <a:rPr lang="hu-HU" sz="2400" dirty="0" smtClean="0"/>
              <a:t>(11. – 12. sz. kezdete):</a:t>
            </a:r>
            <a:endParaRPr lang="ru-RU" sz="2400" dirty="0" smtClean="0"/>
          </a:p>
          <a:p>
            <a:pPr marL="180000" indent="-360000" eaLnBrk="1" hangingPunct="1"/>
            <a:r>
              <a:rPr lang="hu-HU" sz="2000" dirty="0" smtClean="0"/>
              <a:t>két központú (Kijev, Novgorod),</a:t>
            </a:r>
          </a:p>
          <a:p>
            <a:pPr marL="180000" indent="-360000" eaLnBrk="1" hangingPunct="1"/>
            <a:r>
              <a:rPr lang="hu-HU" sz="2000" dirty="0" smtClean="0"/>
              <a:t>a történelmi historizmus stílusának kialakulása,</a:t>
            </a:r>
          </a:p>
          <a:p>
            <a:pPr marL="180000" indent="-360000" eaLnBrk="1" hangingPunct="1"/>
            <a:r>
              <a:rPr lang="hu-HU" sz="2000" dirty="0" smtClean="0"/>
              <a:t>hagiográfia és krónikaírás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>
                <a:solidFill>
                  <a:srgbClr val="0033CC"/>
                </a:solidFill>
              </a:rPr>
              <a:t>агиография, житие, летописание, летопись</a:t>
            </a:r>
            <a:endParaRPr lang="hu-HU" sz="2000" dirty="0" smtClean="0"/>
          </a:p>
          <a:p>
            <a:pPr marL="180000" indent="-360000" eaLnBrk="1" hangingPunct="1">
              <a:buFont typeface="Wingdings" pitchFamily="2" charset="2"/>
              <a:buAutoNum type="arabicPeriod" startAt="2"/>
            </a:pPr>
            <a:r>
              <a:rPr lang="hu-HU" sz="2400" dirty="0" smtClean="0"/>
              <a:t>Új irodalmi központok kialakulása kezdete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  </a:t>
            </a:r>
            <a:r>
              <a:rPr lang="hu-HU" sz="2400" dirty="0" smtClean="0"/>
              <a:t>(</a:t>
            </a:r>
            <a:r>
              <a:rPr lang="en-US" sz="2400" dirty="0" smtClean="0"/>
              <a:t>kb.</a:t>
            </a:r>
            <a:r>
              <a:rPr lang="hu-HU" sz="2400" dirty="0" smtClean="0"/>
              <a:t> 1</a:t>
            </a:r>
            <a:r>
              <a:rPr lang="en-US" sz="2400" dirty="0" smtClean="0"/>
              <a:t>150 </a:t>
            </a:r>
            <a:r>
              <a:rPr lang="en-US" sz="2400" dirty="0" smtClean="0">
                <a:ea typeface="Arial Unicode MS" pitchFamily="34" charset="-128"/>
                <a:cs typeface="Arial Unicode MS" pitchFamily="34" charset="-128"/>
              </a:rPr>
              <a:t>–</a:t>
            </a:r>
            <a:r>
              <a:rPr lang="hu-HU" sz="2400" dirty="0" smtClean="0"/>
              <a:t> 1</a:t>
            </a:r>
            <a:r>
              <a:rPr lang="en-US" sz="2400" dirty="0" smtClean="0"/>
              <a:t>230 </a:t>
            </a:r>
            <a:r>
              <a:rPr lang="hu-HU" sz="2400" dirty="0" smtClean="0"/>
              <a:t>évek):</a:t>
            </a:r>
          </a:p>
          <a:p>
            <a:pPr marL="180000" indent="-360000" eaLnBrk="1" hangingPunct="1"/>
            <a:r>
              <a:rPr lang="hu-HU" sz="2000" dirty="0" smtClean="0"/>
              <a:t>a helyi jelleg irodalmi kifejeződése, a műfajpaletta szélesedése,</a:t>
            </a:r>
          </a:p>
          <a:p>
            <a:pPr marL="180000" indent="-360000" eaLnBrk="1" hangingPunct="1"/>
            <a:r>
              <a:rPr lang="hu-HU" sz="2000" dirty="0" smtClean="0"/>
              <a:t>a publicisztikai pátosz és az aktualitás erősödése;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 </a:t>
            </a:r>
            <a:r>
              <a:rPr lang="en-US" sz="2000" dirty="0" smtClean="0"/>
              <a:t>  </a:t>
            </a:r>
            <a:r>
              <a:rPr lang="ru-RU" sz="2000" dirty="0" smtClean="0">
                <a:solidFill>
                  <a:srgbClr val="0033CC"/>
                </a:solidFill>
              </a:rPr>
              <a:t>набор жанров, публицистика, публицистичность и злободневность</a:t>
            </a:r>
          </a:p>
          <a:p>
            <a:pPr marL="180000" indent="-360000" eaLnBrk="1" hangingPunct="1">
              <a:buFontTx/>
              <a:buAutoNum type="arabicPeriod" startAt="3"/>
            </a:pPr>
            <a:r>
              <a:rPr lang="hu-HU" sz="2400" dirty="0" smtClean="0"/>
              <a:t>A tatárdúlás korának irodalma </a:t>
            </a:r>
            <a:br>
              <a:rPr lang="hu-HU" sz="2400" dirty="0" smtClean="0"/>
            </a:br>
            <a:r>
              <a:rPr lang="en-US" sz="2400" dirty="0" smtClean="0"/>
              <a:t>  </a:t>
            </a:r>
            <a:r>
              <a:rPr lang="hu-HU" sz="2400" dirty="0" smtClean="0"/>
              <a:t>(kb. 1230– 1350) (</a:t>
            </a:r>
            <a:r>
              <a:rPr lang="ru-RU" sz="2400" dirty="0" smtClean="0">
                <a:solidFill>
                  <a:srgbClr val="0033CC"/>
                </a:solidFill>
              </a:rPr>
              <a:t>монголо-татарское нашествие</a:t>
            </a:r>
            <a:r>
              <a:rPr lang="hu-HU" sz="2400" dirty="0" smtClean="0"/>
              <a:t>)</a:t>
            </a:r>
          </a:p>
          <a:p>
            <a:pPr marL="180000" indent="-360000" eaLnBrk="1" hangingPunct="1"/>
            <a:r>
              <a:rPr lang="hu-HU" sz="2000" dirty="0" smtClean="0"/>
              <a:t>egy domináló téma </a:t>
            </a:r>
            <a:r>
              <a:rPr lang="hu-HU" sz="2000" dirty="0" smtClean="0">
                <a:sym typeface="Wingdings 3" pitchFamily="18" charset="2"/>
              </a:rPr>
              <a:t></a:t>
            </a:r>
            <a:r>
              <a:rPr lang="hu-HU" sz="2000" dirty="0" smtClean="0"/>
              <a:t>történelmi elbeszélések</a:t>
            </a:r>
            <a:br>
              <a:rPr lang="hu-HU" sz="2000" dirty="0" smtClean="0"/>
            </a:br>
            <a:r>
              <a:rPr lang="en-US" sz="2000" dirty="0" smtClean="0"/>
              <a:t>  </a:t>
            </a:r>
            <a:r>
              <a:rPr lang="hu-HU" sz="2000" dirty="0" smtClean="0"/>
              <a:t>(</a:t>
            </a:r>
            <a:r>
              <a:rPr lang="ru-RU" sz="2000" dirty="0" smtClean="0">
                <a:solidFill>
                  <a:srgbClr val="0033CC"/>
                </a:solidFill>
              </a:rPr>
              <a:t>военные повести</a:t>
            </a:r>
            <a:r>
              <a:rPr lang="hu-HU" sz="2000" dirty="0" smtClean="0"/>
              <a:t>),</a:t>
            </a:r>
          </a:p>
          <a:p>
            <a:pPr marL="180000" indent="-360000" eaLnBrk="1" hangingPunct="1"/>
            <a:r>
              <a:rPr lang="hu-HU" sz="2000" dirty="0" smtClean="0"/>
              <a:t>tragikus lírai fennköltség (</a:t>
            </a:r>
            <a:r>
              <a:rPr lang="ru-RU" sz="2000" dirty="0" smtClean="0">
                <a:solidFill>
                  <a:srgbClr val="0033CC"/>
                </a:solidFill>
              </a:rPr>
              <a:t>трагизм</a:t>
            </a:r>
            <a:r>
              <a:rPr lang="hu-HU" sz="2000" dirty="0" smtClean="0">
                <a:solidFill>
                  <a:srgbClr val="0033CC"/>
                </a:solidFill>
              </a:rPr>
              <a:t>, </a:t>
            </a:r>
            <a:r>
              <a:rPr lang="ru-RU" sz="2000" dirty="0" smtClean="0">
                <a:solidFill>
                  <a:srgbClr val="0033CC"/>
                </a:solidFill>
              </a:rPr>
              <a:t>лирическая приподнятость</a:t>
            </a:r>
            <a:r>
              <a:rPr lang="hu-HU" sz="2000" dirty="0" smtClean="0">
                <a:solidFill>
                  <a:srgbClr val="0033CC"/>
                </a:solidFill>
              </a:rPr>
              <a:t>)</a:t>
            </a:r>
            <a:endParaRPr lang="en-US" sz="2000" dirty="0" smtClean="0">
              <a:solidFill>
                <a:srgbClr val="0033CC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539750" y="404813"/>
            <a:ext cx="8280400" cy="6048375"/>
          </a:xfrm>
        </p:spPr>
        <p:txBody>
          <a:bodyPr/>
          <a:lstStyle/>
          <a:p>
            <a:pPr marL="360000" indent="-360000" eaLnBrk="1" hangingPunct="1">
              <a:spcBef>
                <a:spcPts val="600"/>
              </a:spcBef>
              <a:buFontTx/>
              <a:buAutoNum type="arabicPeriod" startAt="4"/>
              <a:defRPr/>
            </a:pPr>
            <a:r>
              <a:rPr lang="hu-HU" sz="2400" dirty="0" smtClean="0"/>
              <a:t>A „prereneszánsz” kora</a:t>
            </a:r>
            <a:br>
              <a:rPr lang="hu-HU" sz="2400" dirty="0" smtClean="0"/>
            </a:br>
            <a:r>
              <a:rPr lang="hu-HU" sz="2400" dirty="0" smtClean="0"/>
              <a:t>(1350–1450) (</a:t>
            </a:r>
            <a:r>
              <a:rPr lang="ru-RU" sz="2400" dirty="0" smtClean="0">
                <a:solidFill>
                  <a:srgbClr val="0033CC"/>
                </a:solidFill>
              </a:rPr>
              <a:t>эпоха Предвозрождения</a:t>
            </a:r>
            <a:r>
              <a:rPr lang="hu-HU" sz="2400" dirty="0" smtClean="0"/>
              <a:t>)</a:t>
            </a:r>
          </a:p>
          <a:p>
            <a:pPr marL="1080000" indent="-360000" eaLnBrk="1" hangingPunct="1">
              <a:spcBef>
                <a:spcPts val="0"/>
              </a:spcBef>
              <a:defRPr/>
            </a:pPr>
            <a:r>
              <a:rPr lang="hu-HU" sz="2000" dirty="0" smtClean="0"/>
              <a:t>emocionálisan expresszív stílus</a:t>
            </a:r>
            <a:br>
              <a:rPr lang="hu-HU" sz="2000" dirty="0" smtClean="0"/>
            </a:br>
            <a:r>
              <a:rPr lang="hu-HU" sz="2000" dirty="0" smtClean="0"/>
              <a:t>(</a:t>
            </a:r>
            <a:r>
              <a:rPr lang="ru-RU" sz="2000" dirty="0" smtClean="0">
                <a:solidFill>
                  <a:srgbClr val="0033CC"/>
                </a:solidFill>
              </a:rPr>
              <a:t>эмоционально-экспрессивный стиль</a:t>
            </a:r>
            <a:r>
              <a:rPr lang="hu-HU" sz="2000" dirty="0" smtClean="0"/>
              <a:t>),</a:t>
            </a:r>
          </a:p>
          <a:p>
            <a:pPr marL="1080000" indent="-360000" eaLnBrk="1" hangingPunct="1">
              <a:spcBef>
                <a:spcPts val="0"/>
              </a:spcBef>
              <a:defRPr/>
            </a:pPr>
            <a:r>
              <a:rPr lang="hu-HU" sz="2000" dirty="0" smtClean="0"/>
              <a:t>a krónikaírás, a történelmi elbeszélés és</a:t>
            </a:r>
            <a:br>
              <a:rPr lang="hu-HU" sz="2000" dirty="0" smtClean="0"/>
            </a:br>
            <a:r>
              <a:rPr lang="hu-HU" sz="2000" dirty="0" smtClean="0"/>
              <a:t>a panegirikus (dicsőítő) irodalom újjászületése;</a:t>
            </a:r>
            <a:br>
              <a:rPr lang="hu-HU" sz="2000" dirty="0" smtClean="0"/>
            </a:br>
            <a:r>
              <a:rPr lang="hu-HU" sz="2000" dirty="0" smtClean="0"/>
              <a:t>(</a:t>
            </a:r>
            <a:r>
              <a:rPr lang="ru-RU" sz="2000" dirty="0" smtClean="0">
                <a:solidFill>
                  <a:srgbClr val="0033CC"/>
                </a:solidFill>
              </a:rPr>
              <a:t>панегирическая литература</a:t>
            </a:r>
            <a:r>
              <a:rPr lang="hu-HU" sz="2000" dirty="0" smtClean="0"/>
              <a:t>)</a:t>
            </a:r>
            <a:endParaRPr lang="ru-RU" sz="2000" dirty="0" smtClean="0"/>
          </a:p>
          <a:p>
            <a:pPr marL="360000" indent="-360000" eaLnBrk="1" hangingPunct="1">
              <a:spcBef>
                <a:spcPts val="600"/>
              </a:spcBef>
              <a:spcAft>
                <a:spcPts val="600"/>
              </a:spcAft>
              <a:buFontTx/>
              <a:buAutoNum type="arabicPeriod" startAt="5"/>
              <a:defRPr/>
            </a:pPr>
            <a:r>
              <a:rPr lang="hu-HU" sz="2400" dirty="0" smtClean="0"/>
              <a:t>A „prereneszánsz” háttérbe szorítása</a:t>
            </a:r>
            <a:br>
              <a:rPr lang="hu-HU" sz="2400" dirty="0" smtClean="0"/>
            </a:br>
            <a:r>
              <a:rPr lang="hu-HU" sz="2400" dirty="0" smtClean="0"/>
              <a:t> (1450-es – 1550-es évek)</a:t>
            </a:r>
          </a:p>
          <a:p>
            <a:pPr marL="1080000" indent="-360000" eaLnBrk="1" hangingPunct="1">
              <a:spcBef>
                <a:spcPts val="0"/>
              </a:spcBef>
              <a:defRPr/>
            </a:pPr>
            <a:r>
              <a:rPr lang="hu-HU" sz="2000" dirty="0" smtClean="0"/>
              <a:t>új formák — világi elbeszélő művek</a:t>
            </a:r>
            <a:br>
              <a:rPr lang="hu-HU" sz="2000" dirty="0" smtClean="0"/>
            </a:br>
            <a:r>
              <a:rPr lang="hu-HU" sz="2000" dirty="0" smtClean="0"/>
              <a:t>(</a:t>
            </a:r>
            <a:r>
              <a:rPr lang="ru-RU" sz="2000" dirty="0" smtClean="0">
                <a:solidFill>
                  <a:srgbClr val="0033CC"/>
                </a:solidFill>
              </a:rPr>
              <a:t>светская повествовательная литература</a:t>
            </a:r>
            <a:r>
              <a:rPr lang="hu-HU" sz="2000" dirty="0" smtClean="0">
                <a:solidFill>
                  <a:srgbClr val="0033CC"/>
                </a:solidFill>
              </a:rPr>
              <a:t>,</a:t>
            </a:r>
            <a:br>
              <a:rPr lang="hu-HU" sz="2000" dirty="0" smtClean="0">
                <a:solidFill>
                  <a:srgbClr val="0033CC"/>
                </a:solidFill>
              </a:rPr>
            </a:br>
            <a:r>
              <a:rPr lang="ru-RU" sz="2000" dirty="0" smtClean="0">
                <a:solidFill>
                  <a:srgbClr val="0033CC"/>
                </a:solidFill>
              </a:rPr>
              <a:t>беллетристика, повести</a:t>
            </a:r>
            <a:r>
              <a:rPr lang="hu-HU" sz="2000" dirty="0" smtClean="0"/>
              <a:t>),</a:t>
            </a:r>
          </a:p>
          <a:p>
            <a:pPr marL="1080000" indent="-360000" eaLnBrk="1" hangingPunct="1">
              <a:spcBef>
                <a:spcPts val="0"/>
              </a:spcBef>
              <a:defRPr/>
            </a:pPr>
            <a:r>
              <a:rPr lang="hu-HU" sz="2000" dirty="0" smtClean="0"/>
              <a:t>a publicisztika előretörése.</a:t>
            </a:r>
          </a:p>
          <a:p>
            <a:pPr marL="360000" indent="-360000" eaLnBrk="1" hangingPunct="1">
              <a:spcBef>
                <a:spcPts val="600"/>
              </a:spcBef>
              <a:spcAft>
                <a:spcPts val="600"/>
              </a:spcAft>
              <a:buFontTx/>
              <a:buAutoNum type="arabicPeriod" startAt="6"/>
              <a:defRPr/>
            </a:pPr>
            <a:r>
              <a:rPr lang="hu-HU" sz="2400" dirty="0" smtClean="0"/>
              <a:t>A második monumentalizmus kora</a:t>
            </a:r>
            <a:br>
              <a:rPr lang="hu-HU" sz="2400" dirty="0" smtClean="0"/>
            </a:br>
            <a:r>
              <a:rPr lang="hu-HU" sz="2400" dirty="0" smtClean="0"/>
              <a:t>(16. sz. második fele) (</a:t>
            </a:r>
            <a:r>
              <a:rPr lang="ru-RU" sz="2400" dirty="0" smtClean="0">
                <a:solidFill>
                  <a:srgbClr val="0033CC"/>
                </a:solidFill>
              </a:rPr>
              <a:t>второй монументализм</a:t>
            </a:r>
            <a:r>
              <a:rPr lang="hu-HU" sz="2400" dirty="0" smtClean="0"/>
              <a:t>)</a:t>
            </a:r>
          </a:p>
          <a:p>
            <a:pPr marL="1080000" indent="-360000" ea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2000" dirty="0" smtClean="0"/>
              <a:t>a „hivatalos” vonulat az irodalomban (</a:t>
            </a:r>
            <a:r>
              <a:rPr lang="ru-RU" sz="2000" dirty="0" smtClean="0">
                <a:solidFill>
                  <a:srgbClr val="0033CC"/>
                </a:solidFill>
              </a:rPr>
              <a:t>«официальная струя»</a:t>
            </a:r>
            <a:r>
              <a:rPr lang="hu-HU" sz="2000" dirty="0" smtClean="0"/>
              <a:t>)</a:t>
            </a:r>
            <a:endParaRPr lang="ru-RU" sz="2000" dirty="0" smtClean="0"/>
          </a:p>
          <a:p>
            <a:pPr marL="1080000" indent="-360000" ea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2000" dirty="0" smtClean="0"/>
              <a:t>a hagyományokat felélesztő műfajok, témák, stílusjegyek.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3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428625" y="285750"/>
            <a:ext cx="8280400" cy="6215063"/>
          </a:xfrm>
        </p:spPr>
        <p:txBody>
          <a:bodyPr/>
          <a:lstStyle/>
          <a:p>
            <a:pPr marL="177800" indent="-177800" algn="ctr" eaLnBrk="1" hangingPunct="1">
              <a:spcBef>
                <a:spcPct val="15000"/>
              </a:spcBef>
              <a:spcAft>
                <a:spcPct val="15000"/>
              </a:spcAft>
              <a:buFontTx/>
              <a:buNone/>
              <a:defRPr/>
            </a:pPr>
            <a:r>
              <a:rPr lang="hu-HU" b="1" i="1" dirty="0" smtClean="0"/>
              <a:t>Átmenet az óorosz irodalomtól az újkori orosz irodalomhoz</a:t>
            </a:r>
            <a:r>
              <a:rPr lang="hu-HU" i="1" dirty="0" smtClean="0"/>
              <a:t/>
            </a:r>
            <a:br>
              <a:rPr lang="hu-HU" i="1" dirty="0" smtClean="0"/>
            </a:br>
            <a:r>
              <a:rPr lang="ru-RU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Переход от</a:t>
            </a:r>
            <a:r>
              <a:rPr lang="hu-HU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древнерусской к русской</a:t>
            </a:r>
            <a:r>
              <a:rPr lang="hu-HU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литературе нового времени</a:t>
            </a:r>
            <a:endParaRPr lang="en-US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360000" indent="-360000" eaLnBrk="1" hangingPunct="1">
              <a:spcBef>
                <a:spcPts val="0"/>
              </a:spcBef>
              <a:spcAft>
                <a:spcPts val="600"/>
              </a:spcAft>
              <a:buFontTx/>
              <a:buAutoNum type="arabicPeriod" startAt="7"/>
              <a:defRPr/>
            </a:pPr>
            <a:r>
              <a:rPr lang="hu-HU" sz="2400" dirty="0" smtClean="0"/>
              <a:t>A 17. sz. első felének irodalma:</a:t>
            </a:r>
          </a:p>
          <a:p>
            <a:pPr marL="1080000" indent="-360000" ea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2000" dirty="0" smtClean="0"/>
              <a:t>a hagyományos értékrend felbomlása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hu-HU" sz="2000" dirty="0" smtClean="0"/>
              <a:t>(</a:t>
            </a:r>
            <a:r>
              <a:rPr lang="ru-RU" sz="2000" dirty="0" smtClean="0">
                <a:solidFill>
                  <a:srgbClr val="0033CC"/>
                </a:solidFill>
              </a:rPr>
              <a:t>распадение традиционной</a:t>
            </a:r>
            <a:r>
              <a:rPr lang="ru-RU" sz="2000" dirty="0" smtClean="0"/>
              <a:t> </a:t>
            </a:r>
            <a:r>
              <a:rPr lang="ru-RU" sz="2000" dirty="0" smtClean="0">
                <a:solidFill>
                  <a:srgbClr val="0033CC"/>
                </a:solidFill>
              </a:rPr>
              <a:t>системы ценностей</a:t>
            </a:r>
            <a:r>
              <a:rPr lang="hu-HU" sz="2000" dirty="0" smtClean="0"/>
              <a:t>),</a:t>
            </a:r>
          </a:p>
          <a:p>
            <a:pPr marL="1080000" indent="-360000" ea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2000" dirty="0" smtClean="0"/>
              <a:t>egyéni sors</a:t>
            </a:r>
            <a:r>
              <a:rPr lang="ru-RU" sz="2000" dirty="0" smtClean="0"/>
              <a:t> </a:t>
            </a:r>
            <a:r>
              <a:rPr lang="hu-HU" sz="2000" dirty="0" smtClean="0"/>
              <a:t>és látásmód</a:t>
            </a:r>
            <a:r>
              <a:rPr lang="ru-RU" sz="2000" dirty="0" smtClean="0"/>
              <a:t> (</a:t>
            </a:r>
            <a:r>
              <a:rPr lang="ru-RU" sz="2000" dirty="0" smtClean="0">
                <a:solidFill>
                  <a:srgbClr val="0033CC"/>
                </a:solidFill>
              </a:rPr>
              <a:t>индивидуальное начало</a:t>
            </a:r>
            <a:r>
              <a:rPr lang="ru-RU" sz="2000" dirty="0" smtClean="0"/>
              <a:t>),</a:t>
            </a:r>
            <a:endParaRPr lang="hu-HU" sz="2000" dirty="0" smtClean="0"/>
          </a:p>
          <a:p>
            <a:pPr marL="1080000" indent="-360000" ea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2000" dirty="0" smtClean="0"/>
              <a:t>a tudósköltészet megszületése</a:t>
            </a:r>
            <a:r>
              <a:rPr lang="ru-RU" sz="2000" dirty="0" smtClean="0"/>
              <a:t> (</a:t>
            </a:r>
            <a:r>
              <a:rPr lang="ru-RU" sz="2000" dirty="0" smtClean="0">
                <a:solidFill>
                  <a:srgbClr val="0033CC"/>
                </a:solidFill>
              </a:rPr>
              <a:t>книжная поэзия</a:t>
            </a:r>
            <a:r>
              <a:rPr lang="ru-RU" sz="2000" dirty="0" smtClean="0"/>
              <a:t>)</a:t>
            </a:r>
            <a:r>
              <a:rPr lang="hu-HU" sz="2000" dirty="0" smtClean="0"/>
              <a:t>;</a:t>
            </a:r>
          </a:p>
          <a:p>
            <a:pPr marL="360000" indent="-360000" eaLnBrk="1" hangingPunct="1">
              <a:spcBef>
                <a:spcPts val="0"/>
              </a:spcBef>
              <a:spcAft>
                <a:spcPts val="600"/>
              </a:spcAft>
              <a:buFontTx/>
              <a:buAutoNum type="arabicPeriod" startAt="8"/>
              <a:defRPr/>
            </a:pPr>
            <a:r>
              <a:rPr lang="hu-HU" sz="2400" dirty="0" smtClean="0"/>
              <a:t>A 17. sz. második fele:</a:t>
            </a:r>
          </a:p>
          <a:p>
            <a:pPr marL="1080000" indent="-360000" ea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2000" dirty="0" smtClean="0"/>
              <a:t>életrajziság</a:t>
            </a:r>
            <a:r>
              <a:rPr lang="ru-RU" sz="2000" dirty="0" smtClean="0"/>
              <a:t> (</a:t>
            </a:r>
            <a:r>
              <a:rPr lang="ru-RU" sz="2000" dirty="0" smtClean="0">
                <a:solidFill>
                  <a:srgbClr val="0033CC"/>
                </a:solidFill>
              </a:rPr>
              <a:t>биографичность</a:t>
            </a:r>
            <a:r>
              <a:rPr lang="ru-RU" sz="2000" dirty="0" smtClean="0"/>
              <a:t>)</a:t>
            </a:r>
            <a:r>
              <a:rPr lang="hu-HU" sz="2000" dirty="0" smtClean="0"/>
              <a:t>,</a:t>
            </a:r>
          </a:p>
          <a:p>
            <a:pPr marL="1080000" indent="-360000" ea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2000" dirty="0" smtClean="0"/>
              <a:t>az egyéni stílusok alakulása</a:t>
            </a:r>
            <a:r>
              <a:rPr lang="ru-RU" sz="2000" dirty="0" smtClean="0"/>
              <a:t> (</a:t>
            </a:r>
            <a:r>
              <a:rPr lang="ru-RU" sz="2000" dirty="0" smtClean="0">
                <a:solidFill>
                  <a:srgbClr val="0033CC"/>
                </a:solidFill>
              </a:rPr>
              <a:t>индивидуальный стиль</a:t>
            </a:r>
            <a:r>
              <a:rPr lang="ru-RU" sz="2000" dirty="0" smtClean="0"/>
              <a:t>)</a:t>
            </a:r>
            <a:r>
              <a:rPr lang="hu-HU" sz="2000" dirty="0" smtClean="0"/>
              <a:t>,</a:t>
            </a:r>
          </a:p>
          <a:p>
            <a:pPr marL="1080000" indent="-360000" ea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2000" dirty="0" smtClean="0"/>
              <a:t>új irodalmi fajok és műfajok (</a:t>
            </a:r>
            <a:r>
              <a:rPr lang="ru-RU" sz="2000" dirty="0" smtClean="0">
                <a:solidFill>
                  <a:srgbClr val="0033CC"/>
                </a:solidFill>
              </a:rPr>
              <a:t>литературный род, жанр</a:t>
            </a:r>
            <a:r>
              <a:rPr lang="hu-HU" sz="2000" dirty="0" smtClean="0"/>
              <a:t>)</a:t>
            </a:r>
            <a:r>
              <a:rPr lang="ru-RU" sz="2000" dirty="0" smtClean="0"/>
              <a:t>:</a:t>
            </a:r>
            <a:br>
              <a:rPr lang="ru-RU" sz="2000" dirty="0" smtClean="0"/>
            </a:br>
            <a:r>
              <a:rPr lang="hu-HU" sz="2000" dirty="0" smtClean="0"/>
              <a:t>	líra</a:t>
            </a:r>
            <a:r>
              <a:rPr lang="ru-RU" sz="2000" dirty="0" smtClean="0"/>
              <a:t>: </a:t>
            </a:r>
            <a:r>
              <a:rPr lang="hu-HU" sz="2000" dirty="0" smtClean="0"/>
              <a:t>szillabikus költészet</a:t>
            </a:r>
            <a:br>
              <a:rPr lang="hu-HU" sz="2000" dirty="0" smtClean="0"/>
            </a:br>
            <a:r>
              <a:rPr lang="hu-HU" sz="2000" dirty="0" smtClean="0"/>
              <a:t>	(</a:t>
            </a:r>
            <a:r>
              <a:rPr lang="ru-RU" sz="2000" dirty="0" smtClean="0">
                <a:solidFill>
                  <a:srgbClr val="0033CC"/>
                </a:solidFill>
              </a:rPr>
              <a:t>лирика, силлабическая поэзия</a:t>
            </a:r>
            <a:r>
              <a:rPr lang="hu-HU" sz="2000" dirty="0" smtClean="0"/>
              <a:t>),</a:t>
            </a:r>
            <a:br>
              <a:rPr lang="hu-HU" sz="2000" dirty="0" smtClean="0"/>
            </a:br>
            <a:r>
              <a:rPr lang="hu-HU" sz="2000" dirty="0" smtClean="0"/>
              <a:t>	színház</a:t>
            </a:r>
            <a:r>
              <a:rPr lang="ru-RU" sz="2000" dirty="0" smtClean="0"/>
              <a:t> </a:t>
            </a:r>
            <a:r>
              <a:rPr lang="hu-HU" sz="2000" dirty="0" smtClean="0"/>
              <a:t>és dráma (</a:t>
            </a:r>
            <a:r>
              <a:rPr lang="ru-RU" sz="2000" dirty="0" smtClean="0">
                <a:solidFill>
                  <a:srgbClr val="0033CC"/>
                </a:solidFill>
              </a:rPr>
              <a:t>театр, драма</a:t>
            </a:r>
            <a:r>
              <a:rPr lang="hu-HU" sz="2000" dirty="0" smtClean="0"/>
              <a:t>)</a:t>
            </a:r>
          </a:p>
          <a:p>
            <a:pPr marL="1080000" indent="-360000" ea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2000" dirty="0" smtClean="0"/>
              <a:t>az orosz barokk (</a:t>
            </a:r>
            <a:r>
              <a:rPr lang="ru-RU" sz="2000" dirty="0" smtClean="0">
                <a:solidFill>
                  <a:srgbClr val="0033CC"/>
                </a:solidFill>
              </a:rPr>
              <a:t>русское барокко</a:t>
            </a:r>
            <a:r>
              <a:rPr lang="hu-HU" sz="2000" dirty="0" smtClean="0">
                <a:solidFill>
                  <a:srgbClr val="0033CC"/>
                </a:solidFill>
              </a:rPr>
              <a:t>).</a:t>
            </a:r>
            <a:endParaRPr lang="en-US" sz="2000" dirty="0" smtClean="0">
              <a:solidFill>
                <a:srgbClr val="0033CC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377329" y="168728"/>
            <a:ext cx="8229600" cy="956016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hu-HU" sz="2800" b="1" dirty="0" smtClean="0">
                <a:latin typeface="Georgia" pitchFamily="18" charset="0"/>
              </a:rPr>
              <a:t>Képek forrásai</a:t>
            </a:r>
            <a:r>
              <a:rPr lang="ru-RU" sz="2800" b="1" dirty="0" smtClean="0">
                <a:latin typeface="Georgia" pitchFamily="18" charset="0"/>
              </a:rPr>
              <a:t/>
            </a:r>
            <a:br>
              <a:rPr lang="ru-RU" sz="2800" b="1" dirty="0" smtClean="0">
                <a:latin typeface="Georgia" pitchFamily="18" charset="0"/>
              </a:rPr>
            </a:br>
            <a:r>
              <a:rPr lang="ru-RU" sz="28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Источники иллюстраций</a:t>
            </a:r>
            <a:endParaRPr lang="en-US" sz="2800" dirty="0">
              <a:solidFill>
                <a:srgbClr val="0033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eorgia" pitchFamily="18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2628000" y="1818000"/>
            <a:ext cx="6516000" cy="3699232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hu-HU" sz="1400" u="sng" dirty="0" smtClean="0">
                <a:hlinkClick r:id="rId2"/>
              </a:rPr>
              <a:t>http</a:t>
            </a:r>
            <a:r>
              <a:rPr lang="hu-HU" sz="1400" u="sng" dirty="0">
                <a:hlinkClick r:id="rId2"/>
              </a:rPr>
              <a:t>://</a:t>
            </a:r>
            <a:r>
              <a:rPr lang="hu-HU" sz="1400" u="sng" dirty="0" smtClean="0">
                <a:hlinkClick r:id="rId2"/>
              </a:rPr>
              <a:t>glazunov.ru/tvorchestvo/monumentalnye-raboty/raboty/1980-vklad-narodov-nashei-strany-v-mirovuyu-kulturu-i-tsivilizatsiyu</a:t>
            </a:r>
            <a:r>
              <a:rPr lang="en-US" sz="1400" u="sng" dirty="0" smtClean="0"/>
              <a:t/>
            </a:r>
            <a:br>
              <a:rPr lang="en-US" sz="1400" u="sng" dirty="0" smtClean="0"/>
            </a:br>
            <a:r>
              <a:rPr lang="hu-HU" sz="1400" i="1" dirty="0"/>
              <a:t>I. I. Glazunov</a:t>
            </a:r>
            <a:r>
              <a:rPr lang="hu-HU" sz="1400" dirty="0"/>
              <a:t>, Oroszország népeinek hozzájárulása a világkultúra és civilizáció fejlődéséhez, 1980, Párizs, UNESCO-központ.</a:t>
            </a:r>
            <a:r>
              <a:rPr lang="en-US" sz="1400" dirty="0" smtClean="0"/>
              <a:t>	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1400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1400" dirty="0" smtClean="0"/>
              <a:t>		</a:t>
            </a:r>
            <a:r>
              <a:rPr lang="ru-RU" sz="1400" dirty="0" smtClean="0"/>
              <a:t>	</a:t>
            </a:r>
          </a:p>
          <a:p>
            <a:pPr>
              <a:lnSpc>
                <a:spcPct val="90000"/>
              </a:lnSpc>
              <a:buFontTx/>
              <a:buNone/>
            </a:pPr>
            <a:endParaRPr lang="ru-RU" sz="1400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hu-HU" sz="1400" u="sng" dirty="0" smtClean="0">
                <a:hlinkClick r:id="rId3"/>
              </a:rPr>
              <a:t>http</a:t>
            </a:r>
            <a:r>
              <a:rPr lang="hu-HU" sz="1400" u="sng" dirty="0">
                <a:hlinkClick r:id="rId3"/>
              </a:rPr>
              <a:t>://</a:t>
            </a:r>
            <a:r>
              <a:rPr lang="hu-HU" sz="1400" u="sng" dirty="0" smtClean="0">
                <a:hlinkClick r:id="rId3"/>
              </a:rPr>
              <a:t>images.slideplayer.org/10/2968521/slides/slide_24.jpg</a:t>
            </a:r>
            <a:r>
              <a:rPr lang="en-US" sz="1400" u="sng" dirty="0" smtClean="0"/>
              <a:t/>
            </a:r>
            <a:br>
              <a:rPr lang="en-US" sz="1400" u="sng" dirty="0" smtClean="0"/>
            </a:br>
            <a:r>
              <a:rPr lang="en-US" sz="1400" dirty="0" smtClean="0"/>
              <a:t>Rota Vergilii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1400" dirty="0"/>
          </a:p>
          <a:p>
            <a:pPr>
              <a:lnSpc>
                <a:spcPct val="90000"/>
              </a:lnSpc>
              <a:buFontTx/>
              <a:buNone/>
            </a:pPr>
            <a:endParaRPr lang="en-US" sz="1400" dirty="0"/>
          </a:p>
          <a:p>
            <a:pPr>
              <a:lnSpc>
                <a:spcPct val="90000"/>
              </a:lnSpc>
              <a:buFontTx/>
              <a:buNone/>
            </a:pPr>
            <a:endParaRPr lang="en-US" sz="1400" dirty="0" smtClean="0"/>
          </a:p>
          <a:p>
            <a:pPr>
              <a:lnSpc>
                <a:spcPct val="90000"/>
              </a:lnSpc>
              <a:buFontTx/>
              <a:buNone/>
            </a:pPr>
            <a:endParaRPr lang="en-US" sz="1400" dirty="0"/>
          </a:p>
          <a:p>
            <a:pPr>
              <a:lnSpc>
                <a:spcPct val="90000"/>
              </a:lnSpc>
              <a:buFontTx/>
              <a:buNone/>
            </a:pPr>
            <a:endParaRPr lang="en-US" sz="1400" dirty="0" smtClean="0"/>
          </a:p>
          <a:p>
            <a:pPr>
              <a:lnSpc>
                <a:spcPct val="90000"/>
              </a:lnSpc>
              <a:buFontTx/>
              <a:buNone/>
            </a:pPr>
            <a:endParaRPr lang="en-US" sz="1400" dirty="0"/>
          </a:p>
          <a:p>
            <a:pPr>
              <a:lnSpc>
                <a:spcPct val="90000"/>
              </a:lnSpc>
              <a:buFontTx/>
              <a:buNone/>
            </a:pPr>
            <a:r>
              <a:rPr lang="hu-HU" sz="1400" u="sng" dirty="0" smtClean="0">
                <a:hlinkClick r:id="rId4"/>
              </a:rPr>
              <a:t>http</a:t>
            </a:r>
            <a:r>
              <a:rPr lang="hu-HU" sz="1400" u="sng" dirty="0">
                <a:hlinkClick r:id="rId4"/>
              </a:rPr>
              <a:t>://philechange.free.fr/russie/4608.jpg</a:t>
            </a:r>
            <a:endParaRPr lang="en-US" sz="1400" dirty="0" smtClean="0"/>
          </a:p>
        </p:txBody>
      </p:sp>
      <p:pic>
        <p:nvPicPr>
          <p:cNvPr id="1026" name="Picture 2" descr="Glazunov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17996"/>
            <a:ext cx="2520000" cy="8340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 descr="RotaVergilii1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997764"/>
            <a:ext cx="999193" cy="10128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4" descr="Shedevry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848" y="4356338"/>
            <a:ext cx="1726304" cy="992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54" name="Group 14"/>
          <p:cNvGraphicFramePr>
            <a:graphicFrameLocks noGrp="1"/>
          </p:cNvGraphicFramePr>
          <p:nvPr/>
        </p:nvGraphicFramePr>
        <p:xfrm>
          <a:off x="684213" y="1196975"/>
          <a:ext cx="7775575" cy="518160"/>
        </p:xfrm>
        <a:graphic>
          <a:graphicData uri="http://schemas.openxmlformats.org/drawingml/2006/table">
            <a:tbl>
              <a:tblPr/>
              <a:tblGrid>
                <a:gridCol w="7775575"/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1455" name="Rectangle 15"/>
          <p:cNvSpPr>
            <a:spLocks noGrp="1" noChangeArrowheads="1"/>
          </p:cNvSpPr>
          <p:nvPr>
            <p:ph type="ctrTitle"/>
          </p:nvPr>
        </p:nvSpPr>
        <p:spPr>
          <a:xfrm>
            <a:off x="647700" y="1233488"/>
            <a:ext cx="7848600" cy="4391025"/>
          </a:xfrm>
        </p:spPr>
        <p:txBody>
          <a:bodyPr/>
          <a:lstStyle/>
          <a:p>
            <a:pPr eaLnBrk="1" hangingPunct="1">
              <a:defRPr/>
            </a:pPr>
            <a:r>
              <a:rPr lang="hu-HU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Georgia" pitchFamily="18" charset="0"/>
              </a:rPr>
              <a:t>A </a:t>
            </a:r>
            <a:r>
              <a:rPr lang="ru-RU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Georgia" pitchFamily="18" charset="0"/>
              </a:rPr>
              <a:t>«</a:t>
            </a:r>
            <a:r>
              <a:rPr lang="hu-HU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Georgia" pitchFamily="18" charset="0"/>
              </a:rPr>
              <a:t>klasszikus</a:t>
            </a:r>
            <a:r>
              <a:rPr lang="ru-RU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Georgia" pitchFamily="18" charset="0"/>
              </a:rPr>
              <a:t>»</a:t>
            </a:r>
            <a:r>
              <a:rPr lang="hu-HU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Georgia" pitchFamily="18" charset="0"/>
              </a:rPr>
              <a:t> orosz irodalom keletkezése</a:t>
            </a:r>
            <a:r>
              <a:rPr lang="ru-RU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Georgia" pitchFamily="18" charset="0"/>
              </a:rPr>
              <a:t>.</a:t>
            </a:r>
            <a:r>
              <a:rPr lang="ru-RU" sz="3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Georgia" pitchFamily="18" charset="0"/>
              </a:rPr>
              <a:t/>
            </a:r>
            <a:br>
              <a:rPr lang="ru-RU" sz="3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Georgia" pitchFamily="18" charset="0"/>
              </a:rPr>
            </a:br>
            <a:r>
              <a:rPr lang="ru-RU" sz="3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Georgia" pitchFamily="18" charset="0"/>
              </a:rPr>
              <a:t/>
            </a:r>
            <a:br>
              <a:rPr lang="ru-RU" sz="3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Georgia" pitchFamily="18" charset="0"/>
              </a:rPr>
            </a:br>
            <a:r>
              <a:rPr lang="ru-RU" sz="3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Georgia" pitchFamily="18" charset="0"/>
              </a:rPr>
              <a:t> </a:t>
            </a:r>
            <a:r>
              <a:rPr lang="ru-RU" sz="36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Возникновение</a:t>
            </a:r>
            <a:br>
              <a:rPr lang="ru-RU" sz="36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36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классической русской литературы.</a:t>
            </a:r>
            <a:endParaRPr lang="en-US" sz="3600" dirty="0" smtClean="0">
              <a:solidFill>
                <a:srgbClr val="00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spcBef>
                <a:spcPct val="40000"/>
              </a:spcBef>
              <a:spcAft>
                <a:spcPct val="20000"/>
              </a:spcAft>
              <a:defRPr/>
            </a:pPr>
            <a:r>
              <a:rPr lang="hu-HU" sz="25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/>
            </a:r>
            <a:br>
              <a:rPr lang="hu-HU" sz="25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endParaRPr lang="en-US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332656"/>
            <a:ext cx="7775575" cy="5957019"/>
          </a:xfrm>
        </p:spPr>
        <p:txBody>
          <a:bodyPr>
            <a:normAutofit lnSpcReduction="10000"/>
          </a:bodyPr>
          <a:lstStyle/>
          <a:p>
            <a:pPr marL="812800" indent="-812800" eaLnBrk="1" hangingPunct="1">
              <a:spcAft>
                <a:spcPts val="1200"/>
              </a:spcAft>
              <a:buFontTx/>
              <a:buAutoNum type="arabicPeriod"/>
              <a:defRPr/>
            </a:pPr>
            <a:r>
              <a:rPr lang="hu-HU" sz="2600" dirty="0" smtClean="0"/>
              <a:t>A «klasszikus» irodalom fogalma</a:t>
            </a:r>
            <a:r>
              <a:rPr lang="en-US" sz="2600" dirty="0" smtClean="0"/>
              <a:t> </a:t>
            </a:r>
            <a:endParaRPr lang="hu-HU" sz="2600" dirty="0" smtClean="0"/>
          </a:p>
          <a:p>
            <a:pPr marL="812800" indent="-812800" eaLnBrk="1" hangingPunct="1">
              <a:spcAft>
                <a:spcPts val="1200"/>
              </a:spcAft>
              <a:buFontTx/>
              <a:buAutoNum type="arabicPeriod"/>
              <a:defRPr/>
            </a:pPr>
            <a:r>
              <a:rPr lang="hu-HU" sz="2600" dirty="0" smtClean="0"/>
              <a:t>A 19. századi orosz «klasszikus» irodalom előzményei:</a:t>
            </a:r>
          </a:p>
          <a:p>
            <a:pPr marL="971550" lvl="1" indent="-514350" eaLnBrk="1" hangingPunct="1">
              <a:spcAft>
                <a:spcPts val="1800"/>
              </a:spcAft>
              <a:buFont typeface="+mj-lt"/>
              <a:buAutoNum type="romanUcPeriod"/>
              <a:defRPr/>
            </a:pPr>
            <a:r>
              <a:rPr lang="hu-HU" sz="2000" dirty="0" smtClean="0"/>
              <a:t>Archaikus kora (kb. i. sz. u. 10. századig)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hu-HU" sz="2000" dirty="0" smtClean="0"/>
              <a:t>nincs „irodalma”, a „szóművészet” nyomait megőrizte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hu-HU" sz="2000" dirty="0" smtClean="0"/>
              <a:t>a folklór.</a:t>
            </a:r>
          </a:p>
          <a:p>
            <a:pPr marL="971550" lvl="1" indent="-514350" eaLnBrk="1" hangingPunct="1">
              <a:spcAft>
                <a:spcPts val="600"/>
              </a:spcAft>
              <a:buFont typeface="+mj-lt"/>
              <a:buAutoNum type="romanUcPeriod"/>
              <a:defRPr/>
            </a:pPr>
            <a:r>
              <a:rPr lang="hu-HU" sz="2000" b="1" dirty="0" smtClean="0">
                <a:solidFill>
                  <a:srgbClr val="2D5FFF"/>
                </a:solidFill>
              </a:rPr>
              <a:t>Középkori orosz irodalom (10.–17. sz.).</a:t>
            </a:r>
            <a:r>
              <a:rPr lang="en-US" sz="2000" b="1" dirty="0" smtClean="0">
                <a:solidFill>
                  <a:srgbClr val="2D5FFF"/>
                </a:solidFill>
              </a:rPr>
              <a:t/>
            </a:r>
            <a:br>
              <a:rPr lang="en-US" sz="2000" b="1" dirty="0" smtClean="0">
                <a:solidFill>
                  <a:srgbClr val="2D5FFF"/>
                </a:solidFill>
              </a:rPr>
            </a:br>
            <a:r>
              <a:rPr lang="hu-HU" sz="2000" dirty="0" smtClean="0"/>
              <a:t>Irodalom / kultúra egymáshoz való viszonya</a:t>
            </a:r>
            <a:br>
              <a:rPr lang="hu-HU" sz="2000" dirty="0" smtClean="0"/>
            </a:br>
            <a:r>
              <a:rPr lang="hu-HU" sz="2000" dirty="0" smtClean="0"/>
              <a:t>a korai tradicionalista korszakokban</a:t>
            </a:r>
            <a:r>
              <a:rPr lang="hu-HU" sz="2000" b="1" dirty="0" smtClean="0">
                <a:solidFill>
                  <a:srgbClr val="0033CC"/>
                </a:solidFill>
              </a:rPr>
              <a:t> </a:t>
            </a:r>
          </a:p>
          <a:p>
            <a:pPr marL="971550" lvl="1" indent="-514350" eaLnBrk="1" hangingPunct="1">
              <a:spcAft>
                <a:spcPts val="600"/>
              </a:spcAft>
              <a:buFont typeface="+mj-lt"/>
              <a:buAutoNum type="romanUcPeriod"/>
              <a:defRPr/>
            </a:pPr>
            <a:r>
              <a:rPr lang="hu-HU" sz="2000" b="1" dirty="0" smtClean="0">
                <a:solidFill>
                  <a:srgbClr val="2D5FFF"/>
                </a:solidFill>
              </a:rPr>
              <a:t>Újkori orosz irodalom (18. századtól):</a:t>
            </a:r>
          </a:p>
          <a:p>
            <a:pPr marL="812800" indent="-812800" eaLnBrk="1" hangingPunct="1">
              <a:spcAft>
                <a:spcPts val="1200"/>
              </a:spcAft>
              <a:buFontTx/>
              <a:buNone/>
              <a:defRPr/>
            </a:pPr>
            <a:r>
              <a:rPr lang="hu-HU" sz="2000" dirty="0" smtClean="0">
                <a:solidFill>
                  <a:srgbClr val="2D5FFF"/>
                </a:solidFill>
              </a:rPr>
              <a:t>			</a:t>
            </a:r>
            <a:r>
              <a:rPr lang="hu-HU" sz="2000" b="1" dirty="0" smtClean="0">
                <a:solidFill>
                  <a:srgbClr val="2D5FFF"/>
                </a:solidFill>
              </a:rPr>
              <a:t>1) 18. század</a:t>
            </a:r>
            <a:endParaRPr lang="en-US" sz="2000" b="1" dirty="0" smtClean="0">
              <a:solidFill>
                <a:srgbClr val="2D5FFF"/>
              </a:solidFill>
            </a:endParaRPr>
          </a:p>
          <a:p>
            <a:pPr marL="812800" indent="-812800" eaLnBrk="1" hangingPunct="1">
              <a:spcAft>
                <a:spcPts val="1200"/>
              </a:spcAft>
              <a:buFontTx/>
              <a:buNone/>
              <a:defRPr/>
            </a:pPr>
            <a:endParaRPr lang="en-US" sz="2000" b="1" dirty="0" smtClean="0">
              <a:solidFill>
                <a:srgbClr val="2D5FFF"/>
              </a:solidFill>
            </a:endParaRPr>
          </a:p>
          <a:p>
            <a:pPr marL="812800" indent="-812800" eaLnBrk="1" hangingPunct="1">
              <a:spcAft>
                <a:spcPts val="1800"/>
              </a:spcAft>
              <a:buFontTx/>
              <a:buNone/>
              <a:defRPr/>
            </a:pPr>
            <a:r>
              <a:rPr lang="hu-HU" sz="2000" dirty="0" smtClean="0"/>
              <a:t>			</a:t>
            </a:r>
            <a:r>
              <a:rPr lang="hu-HU" sz="2000" b="1" dirty="0" smtClean="0">
                <a:solidFill>
                  <a:srgbClr val="003399"/>
                </a:solidFill>
              </a:rPr>
              <a:t>2) 19. század</a:t>
            </a:r>
            <a:endParaRPr lang="en-US" sz="2000" b="1" dirty="0" smtClean="0">
              <a:solidFill>
                <a:srgbClr val="003399"/>
              </a:solidFill>
            </a:endParaRPr>
          </a:p>
          <a:p>
            <a:pPr marL="812800" indent="-812800" eaLnBrk="1" hangingPunct="1">
              <a:buFontTx/>
              <a:buNone/>
              <a:defRPr/>
            </a:pPr>
            <a:r>
              <a:rPr lang="hu-HU" sz="2000" dirty="0" smtClean="0">
                <a:solidFill>
                  <a:srgbClr val="990000"/>
                </a:solidFill>
              </a:rPr>
              <a:t>			3) 19.–20. század fordulója</a:t>
            </a:r>
          </a:p>
          <a:p>
            <a:pPr marL="812800" indent="-812800" eaLnBrk="1" hangingPunct="1">
              <a:buFontTx/>
              <a:buNone/>
              <a:defRPr/>
            </a:pPr>
            <a:r>
              <a:rPr lang="hu-HU" sz="2000" dirty="0" smtClean="0">
                <a:solidFill>
                  <a:srgbClr val="990000"/>
                </a:solidFill>
              </a:rPr>
              <a:t>			4) a szovjet korszak irodalma (1920–1980 évek)</a:t>
            </a:r>
          </a:p>
          <a:p>
            <a:pPr marL="812800" indent="-812800" eaLnBrk="1" hangingPunct="1">
              <a:buFontTx/>
              <a:buNone/>
              <a:defRPr/>
            </a:pPr>
            <a:r>
              <a:rPr lang="hu-HU" sz="2000" dirty="0" smtClean="0">
                <a:solidFill>
                  <a:srgbClr val="990000"/>
                </a:solidFill>
              </a:rPr>
              <a:t>			5) posztmodern orosz irodalom (1980-as évektől).</a:t>
            </a:r>
            <a:endParaRPr lang="en-US" sz="2000" dirty="0" smtClean="0">
              <a:solidFill>
                <a:srgbClr val="990000"/>
              </a:solidFill>
            </a:endParaRPr>
          </a:p>
        </p:txBody>
      </p:sp>
      <p:sp>
        <p:nvSpPr>
          <p:cNvPr id="6148" name="Right Brace 3"/>
          <p:cNvSpPr>
            <a:spLocks/>
          </p:cNvSpPr>
          <p:nvPr/>
        </p:nvSpPr>
        <p:spPr bwMode="auto">
          <a:xfrm>
            <a:off x="1187450" y="1916113"/>
            <a:ext cx="1439863" cy="2808287"/>
          </a:xfrm>
          <a:prstGeom prst="rightBrace">
            <a:avLst>
              <a:gd name="adj1" fmla="val 8334"/>
              <a:gd name="adj2" fmla="val 50000"/>
            </a:avLst>
          </a:prstGeom>
          <a:noFill/>
          <a:ln w="9525" algn="ctr">
            <a:noFill/>
            <a:round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/>
          </a:p>
        </p:txBody>
      </p:sp>
      <p:sp>
        <p:nvSpPr>
          <p:cNvPr id="6149" name="Left Brace 6"/>
          <p:cNvSpPr>
            <a:spLocks/>
          </p:cNvSpPr>
          <p:nvPr/>
        </p:nvSpPr>
        <p:spPr bwMode="auto">
          <a:xfrm>
            <a:off x="971550" y="1989138"/>
            <a:ext cx="155575" cy="914400"/>
          </a:xfrm>
          <a:prstGeom prst="leftBrace">
            <a:avLst>
              <a:gd name="adj1" fmla="val 8327"/>
              <a:gd name="adj2" fmla="val 50000"/>
            </a:avLst>
          </a:prstGeom>
          <a:noFill/>
          <a:ln w="9525" algn="ctr">
            <a:noFill/>
            <a:round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/>
          </a:p>
        </p:txBody>
      </p:sp>
      <p:pic>
        <p:nvPicPr>
          <p:cNvPr id="6150" name="Picture 7" descr="1.gif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44324"/>
          <a:stretch>
            <a:fillRect/>
          </a:stretch>
        </p:blipFill>
        <p:spPr bwMode="auto">
          <a:xfrm>
            <a:off x="846190" y="1628800"/>
            <a:ext cx="358775" cy="2792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186596" y="1628801"/>
            <a:ext cx="677108" cy="2997734"/>
          </a:xfrm>
          <a:prstGeom prst="rect">
            <a:avLst/>
          </a:prstGeom>
          <a:noFill/>
        </p:spPr>
        <p:txBody>
          <a:bodyPr vert="vert270" wrap="square">
            <a:sp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hu-HU" sz="1600" b="1" dirty="0">
                <a:latin typeface="+mn-lt"/>
              </a:rPr>
              <a:t>Tradicionalista kultúra korszakai</a:t>
            </a:r>
            <a:endParaRPr lang="en-US" sz="1600" b="1" dirty="0">
              <a:latin typeface="+mn-lt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1864334" y="5373216"/>
            <a:ext cx="65527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1619672" y="2564904"/>
            <a:ext cx="6336704" cy="359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7" descr="1.gif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44324"/>
          <a:stretch>
            <a:fillRect/>
          </a:stretch>
        </p:blipFill>
        <p:spPr bwMode="auto">
          <a:xfrm rot="16200000">
            <a:off x="3564986" y="3100133"/>
            <a:ext cx="358775" cy="2792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2" name="Rectangle 8"/>
          <p:cNvSpPr>
            <a:spLocks noGrp="1" noChangeArrowheads="1"/>
          </p:cNvSpPr>
          <p:nvPr>
            <p:ph type="title"/>
          </p:nvPr>
        </p:nvSpPr>
        <p:spPr>
          <a:xfrm>
            <a:off x="539552" y="620688"/>
            <a:ext cx="8229600" cy="93538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hu-HU" sz="2800" b="1" dirty="0" smtClean="0">
                <a:latin typeface="Georgia" pitchFamily="18" charset="0"/>
              </a:rPr>
              <a:t>Az orosz irodalom keletkezésének körülményei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8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Условия возникновения русской литературы</a:t>
            </a:r>
            <a:endParaRPr lang="en-US" sz="2800" dirty="0" smtClean="0">
              <a:solidFill>
                <a:srgbClr val="00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170" name="Rectangle 5"/>
          <p:cNvSpPr>
            <a:spLocks noGrp="1" noChangeArrowheads="1"/>
          </p:cNvSpPr>
          <p:nvPr>
            <p:ph idx="1"/>
          </p:nvPr>
        </p:nvSpPr>
        <p:spPr>
          <a:xfrm>
            <a:off x="395288" y="1844824"/>
            <a:ext cx="8497887" cy="4392464"/>
          </a:xfrm>
        </p:spPr>
        <p:txBody>
          <a:bodyPr/>
          <a:lstStyle/>
          <a:p>
            <a:pPr marL="812800" indent="-812800" eaLnBrk="1" hangingPunct="1">
              <a:lnSpc>
                <a:spcPct val="30000"/>
              </a:lnSpc>
              <a:spcBef>
                <a:spcPct val="0"/>
              </a:spcBef>
              <a:buFontTx/>
              <a:buAutoNum type="arabicPeriod"/>
            </a:pPr>
            <a:endParaRPr lang="hu-HU" sz="3600" b="1" dirty="0" smtClean="0">
              <a:latin typeface="Arial Unicode MS" pitchFamily="34" charset="-128"/>
            </a:endParaRPr>
          </a:p>
          <a:p>
            <a:pPr marL="812800" indent="-812800" eaLnBrk="1" hangingPunct="1">
              <a:lnSpc>
                <a:spcPct val="90000"/>
              </a:lnSpc>
              <a:buFontTx/>
              <a:buNone/>
            </a:pPr>
            <a:r>
              <a:rPr lang="hu-HU" sz="2400" dirty="0" smtClean="0"/>
              <a:t>Az európai kultúra nagy korszakai</a:t>
            </a:r>
            <a:endParaRPr lang="en-US" sz="2400" dirty="0" smtClean="0"/>
          </a:p>
          <a:p>
            <a:pPr marL="812800" indent="-812800" eaLnBrk="1" hangingPunct="1">
              <a:lnSpc>
                <a:spcPct val="120000"/>
              </a:lnSpc>
              <a:buFontTx/>
              <a:buNone/>
            </a:pPr>
            <a:endParaRPr lang="hu-HU" sz="1600" dirty="0" smtClean="0"/>
          </a:p>
        </p:txBody>
      </p:sp>
      <p:pic>
        <p:nvPicPr>
          <p:cNvPr id="7172" name="Picture 9" descr="Schem 3e"/>
          <p:cNvPicPr>
            <a:picLocks noChangeAspect="1" noChangeArrowheads="1"/>
          </p:cNvPicPr>
          <p:nvPr/>
        </p:nvPicPr>
        <p:blipFill>
          <a:blip r:embed="rId2" cstate="print"/>
          <a:srcRect r="391"/>
          <a:stretch>
            <a:fillRect/>
          </a:stretch>
        </p:blipFill>
        <p:spPr bwMode="auto">
          <a:xfrm>
            <a:off x="53975" y="3141663"/>
            <a:ext cx="9036050" cy="319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2" name="Rectangle 8"/>
          <p:cNvSpPr>
            <a:spLocks noGrp="1" noChangeArrowheads="1"/>
          </p:cNvSpPr>
          <p:nvPr>
            <p:ph type="title"/>
          </p:nvPr>
        </p:nvSpPr>
        <p:spPr>
          <a:xfrm>
            <a:off x="529431" y="0"/>
            <a:ext cx="8229600" cy="791369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hu-HU" sz="2800" b="1" dirty="0" smtClean="0">
                <a:latin typeface="Georgia" pitchFamily="18" charset="0"/>
              </a:rPr>
              <a:t>Az európai kultúra kontextusában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8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 контексте европейской культуры</a:t>
            </a:r>
            <a:endParaRPr lang="en-US" sz="2800" dirty="0" smtClean="0">
              <a:solidFill>
                <a:srgbClr val="00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170" name="Rectangle 5"/>
          <p:cNvSpPr>
            <a:spLocks noGrp="1" noChangeArrowheads="1"/>
          </p:cNvSpPr>
          <p:nvPr>
            <p:ph idx="1"/>
          </p:nvPr>
        </p:nvSpPr>
        <p:spPr>
          <a:xfrm>
            <a:off x="395288" y="980728"/>
            <a:ext cx="8497887" cy="5877271"/>
          </a:xfrm>
        </p:spPr>
        <p:txBody>
          <a:bodyPr>
            <a:noAutofit/>
          </a:bodyPr>
          <a:lstStyle/>
          <a:p>
            <a:pPr marL="812800" indent="-812800" eaLnBrk="1" hangingPunct="1">
              <a:lnSpc>
                <a:spcPct val="30000"/>
              </a:lnSpc>
              <a:spcBef>
                <a:spcPct val="0"/>
              </a:spcBef>
              <a:buFontTx/>
              <a:buAutoNum type="arabicPeriod"/>
            </a:pPr>
            <a:endParaRPr lang="hu-HU" sz="1800" b="1" dirty="0" smtClean="0"/>
          </a:p>
          <a:p>
            <a:pPr marL="358775" indent="-358775">
              <a:lnSpc>
                <a:spcPct val="150000"/>
              </a:lnSpc>
              <a:spcBef>
                <a:spcPct val="0"/>
              </a:spcBef>
              <a:buFontTx/>
              <a:buAutoNum type="arabicPeriod"/>
              <a:defRPr/>
            </a:pPr>
            <a:r>
              <a:rPr lang="hu-HU" sz="1900" b="1" dirty="0">
                <a:sym typeface="Wingdings 2" pitchFamily="18" charset="2"/>
              </a:rPr>
              <a:t>Az archaikus kor:</a:t>
            </a:r>
            <a:endParaRPr lang="hu-HU" sz="1900" dirty="0">
              <a:sym typeface="Wingdings 2" pitchFamily="18" charset="2"/>
            </a:endParaRPr>
          </a:p>
          <a:p>
            <a:pPr marL="358775" indent="-358775">
              <a:spcBef>
                <a:spcPts val="400"/>
              </a:spcBef>
              <a:buFont typeface="Wingdings" pitchFamily="2" charset="2"/>
              <a:buChar char="Ø"/>
              <a:defRPr/>
            </a:pPr>
            <a:r>
              <a:rPr lang="hu-HU" sz="1800" dirty="0">
                <a:sym typeface="Wingdings 2" pitchFamily="18" charset="2"/>
              </a:rPr>
              <a:t>A kultúra szinkretikus (a különböző kulturális elemeket egybeötvöző) mind ideológiailag (mítoszon alapul), mind formailag (rituálék körül szerveződik),</a:t>
            </a:r>
          </a:p>
          <a:p>
            <a:pPr marL="358775" indent="-358775">
              <a:spcBef>
                <a:spcPts val="400"/>
              </a:spcBef>
              <a:buFont typeface="Wingdings" pitchFamily="2" charset="2"/>
              <a:buChar char="Ø"/>
              <a:defRPr/>
            </a:pPr>
            <a:r>
              <a:rPr lang="hu-HU" sz="1800" dirty="0">
                <a:sym typeface="Wingdings 2" pitchFamily="18" charset="2"/>
              </a:rPr>
              <a:t>szóbeli szövegeire („folklór” és archaikus „irodalom”) </a:t>
            </a:r>
            <a:r>
              <a:rPr lang="hu-HU" sz="1800" dirty="0" smtClean="0">
                <a:sym typeface="Wingdings 2" pitchFamily="18" charset="2"/>
              </a:rPr>
              <a:t>az </a:t>
            </a:r>
            <a:r>
              <a:rPr lang="hu-HU" sz="1800" dirty="0">
                <a:sym typeface="Wingdings 2" pitchFamily="18" charset="2"/>
              </a:rPr>
              <a:t>anonimitás </a:t>
            </a:r>
            <a:r>
              <a:rPr lang="hu-HU" sz="1800" dirty="0" smtClean="0">
                <a:sym typeface="Wingdings 2" pitchFamily="18" charset="2"/>
              </a:rPr>
              <a:t>és</a:t>
            </a:r>
            <a:r>
              <a:rPr lang="en-US" sz="1800" dirty="0" smtClean="0">
                <a:sym typeface="Wingdings 2" pitchFamily="18" charset="2"/>
              </a:rPr>
              <a:t/>
            </a:r>
            <a:br>
              <a:rPr lang="en-US" sz="1800" dirty="0" smtClean="0">
                <a:sym typeface="Wingdings 2" pitchFamily="18" charset="2"/>
              </a:rPr>
            </a:br>
            <a:r>
              <a:rPr lang="hu-HU" sz="1800" dirty="0" smtClean="0">
                <a:sym typeface="Wingdings 2" pitchFamily="18" charset="2"/>
              </a:rPr>
              <a:t>a </a:t>
            </a:r>
            <a:r>
              <a:rPr lang="hu-HU" sz="1800" dirty="0">
                <a:sym typeface="Wingdings 2" pitchFamily="18" charset="2"/>
              </a:rPr>
              <a:t>változhatóság (variabilitás) jellemző</a:t>
            </a:r>
            <a:r>
              <a:rPr lang="hu-HU" sz="1800" dirty="0" smtClean="0">
                <a:sym typeface="Wingdings 2" pitchFamily="18" charset="2"/>
              </a:rPr>
              <a:t>.</a:t>
            </a:r>
            <a:endParaRPr lang="ru-RU" sz="1800" dirty="0" smtClean="0">
              <a:sym typeface="Wingdings 2" pitchFamily="18" charset="2"/>
            </a:endParaRPr>
          </a:p>
          <a:p>
            <a:pPr marL="358775" indent="-358775">
              <a:lnSpc>
                <a:spcPct val="150000"/>
              </a:lnSpc>
              <a:spcBef>
                <a:spcPct val="0"/>
              </a:spcBef>
              <a:buFontTx/>
              <a:buAutoNum type="arabicPeriod" startAt="2"/>
              <a:defRPr/>
            </a:pPr>
            <a:r>
              <a:rPr lang="hu-HU" sz="1900" b="1" dirty="0">
                <a:sym typeface="Wingdings 2" pitchFamily="18" charset="2"/>
              </a:rPr>
              <a:t>A tradicionalista normatív</a:t>
            </a:r>
            <a:r>
              <a:rPr lang="ru-RU" sz="1900" b="1" dirty="0">
                <a:sym typeface="Wingdings 2" pitchFamily="18" charset="2"/>
              </a:rPr>
              <a:t> </a:t>
            </a:r>
            <a:r>
              <a:rPr lang="hu-HU" sz="1900" b="1" dirty="0">
                <a:sym typeface="Wingdings 2" pitchFamily="18" charset="2"/>
              </a:rPr>
              <a:t>(„retorikai”)</a:t>
            </a:r>
            <a:r>
              <a:rPr lang="ru-RU" sz="1900" b="1" dirty="0">
                <a:sym typeface="Wingdings 2" pitchFamily="18" charset="2"/>
              </a:rPr>
              <a:t>  </a:t>
            </a:r>
            <a:r>
              <a:rPr lang="hu-HU" sz="1900" b="1" dirty="0">
                <a:sym typeface="Wingdings 2" pitchFamily="18" charset="2"/>
              </a:rPr>
              <a:t>kultúra</a:t>
            </a:r>
            <a:r>
              <a:rPr lang="ru-RU" sz="1900" b="1" dirty="0">
                <a:sym typeface="Wingdings 2" pitchFamily="18" charset="2"/>
              </a:rPr>
              <a:t> </a:t>
            </a:r>
            <a:endParaRPr lang="hu-HU" sz="1900" b="1" dirty="0">
              <a:sym typeface="Wingdings 2" pitchFamily="18" charset="2"/>
            </a:endParaRPr>
          </a:p>
          <a:p>
            <a:pPr marL="358775" indent="-358775">
              <a:spcBef>
                <a:spcPts val="400"/>
              </a:spcBef>
              <a:buFont typeface="Wingdings" pitchFamily="2" charset="2"/>
              <a:buChar char="Ø"/>
              <a:defRPr/>
            </a:pPr>
            <a:r>
              <a:rPr lang="hu-HU" sz="1800" dirty="0">
                <a:sym typeface="Wingdings 2" pitchFamily="18" charset="2"/>
              </a:rPr>
              <a:t>hagyományosság (tradicionalizmus) = a hagyomány, a</a:t>
            </a:r>
            <a:r>
              <a:rPr lang="ru-RU" sz="1800" dirty="0">
                <a:sym typeface="Wingdings 2" pitchFamily="18" charset="2"/>
              </a:rPr>
              <a:t> </a:t>
            </a:r>
            <a:r>
              <a:rPr lang="hu-HU" sz="1800" dirty="0">
                <a:sym typeface="Wingdings 2" pitchFamily="18" charset="2"/>
              </a:rPr>
              <a:t>norma</a:t>
            </a:r>
            <a:br>
              <a:rPr lang="hu-HU" sz="1800" dirty="0">
                <a:sym typeface="Wingdings 2" pitchFamily="18" charset="2"/>
              </a:rPr>
            </a:br>
            <a:r>
              <a:rPr lang="hu-HU" sz="1800" dirty="0">
                <a:sym typeface="Wingdings 2" pitchFamily="18" charset="2"/>
              </a:rPr>
              <a:t>meghatározó jelentősége </a:t>
            </a:r>
            <a:r>
              <a:rPr lang="hu-HU" sz="1800" dirty="0">
                <a:sym typeface="Wingdings" pitchFamily="2" charset="2"/>
              </a:rPr>
              <a:t> retorikai</a:t>
            </a:r>
            <a:r>
              <a:rPr lang="ru-RU" sz="1800" dirty="0">
                <a:sym typeface="Wingdings" pitchFamily="2" charset="2"/>
              </a:rPr>
              <a:t> </a:t>
            </a:r>
            <a:r>
              <a:rPr lang="hu-HU" sz="1800" dirty="0">
                <a:sym typeface="Wingdings" pitchFamily="2" charset="2"/>
              </a:rPr>
              <a:t>jelleg</a:t>
            </a:r>
            <a:r>
              <a:rPr lang="ru-RU" sz="1800" dirty="0">
                <a:sym typeface="Wingdings" pitchFamily="2" charset="2"/>
              </a:rPr>
              <a:t/>
            </a:r>
            <a:br>
              <a:rPr lang="ru-RU" sz="1800" dirty="0">
                <a:sym typeface="Wingdings" pitchFamily="2" charset="2"/>
              </a:rPr>
            </a:br>
            <a:r>
              <a:rPr lang="ru-RU" sz="1800" dirty="0">
                <a:solidFill>
                  <a:srgbClr val="0033CC"/>
                </a:solidFill>
              </a:rPr>
              <a:t> традиционализм,</a:t>
            </a:r>
            <a:r>
              <a:rPr lang="ru-RU" sz="1800" dirty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1800" dirty="0">
                <a:solidFill>
                  <a:srgbClr val="0033CC"/>
                </a:solidFill>
              </a:rPr>
              <a:t>традиция, норма </a:t>
            </a:r>
            <a:r>
              <a:rPr lang="hu-HU" sz="1800" dirty="0">
                <a:solidFill>
                  <a:srgbClr val="2D5FFF"/>
                </a:solidFill>
                <a:sym typeface="Wingdings" pitchFamily="2" charset="2"/>
              </a:rPr>
              <a:t></a:t>
            </a:r>
            <a:r>
              <a:rPr lang="hu-HU" sz="1800" dirty="0">
                <a:sym typeface="Wingdings" pitchFamily="2" charset="2"/>
              </a:rPr>
              <a:t> </a:t>
            </a:r>
            <a:r>
              <a:rPr lang="ru-RU" sz="1800" dirty="0">
                <a:solidFill>
                  <a:srgbClr val="0033CC"/>
                </a:solidFill>
              </a:rPr>
              <a:t>риторика </a:t>
            </a:r>
          </a:p>
          <a:p>
            <a:pPr marL="358775" indent="-358775">
              <a:spcBef>
                <a:spcPts val="400"/>
              </a:spcBef>
              <a:buFont typeface="Wingdings" pitchFamily="2" charset="2"/>
              <a:buChar char="Ø"/>
              <a:defRPr/>
            </a:pPr>
            <a:r>
              <a:rPr lang="hu-HU" sz="1800" dirty="0">
                <a:sym typeface="Wingdings" pitchFamily="2" charset="2"/>
              </a:rPr>
              <a:t>„retorika” </a:t>
            </a:r>
          </a:p>
          <a:p>
            <a:pPr marL="358775" indent="-358775">
              <a:spcBef>
                <a:spcPts val="400"/>
              </a:spcBef>
              <a:buFont typeface="Cambria" pitchFamily="18" charset="0"/>
              <a:buAutoNum type="arabicPeriod"/>
              <a:defRPr/>
            </a:pPr>
            <a:r>
              <a:rPr lang="hu-HU" sz="1800" dirty="0">
                <a:sym typeface="Wingdings" pitchFamily="2" charset="2"/>
              </a:rPr>
              <a:t>az alkalmazott szó stílustana;</a:t>
            </a:r>
          </a:p>
          <a:p>
            <a:pPr marL="358775" indent="-358775">
              <a:spcBef>
                <a:spcPts val="400"/>
              </a:spcBef>
              <a:buFont typeface="Cambria" pitchFamily="18" charset="0"/>
              <a:buAutoNum type="arabicPeriod"/>
              <a:defRPr/>
            </a:pPr>
            <a:r>
              <a:rPr lang="hu-HU" sz="1800" dirty="0">
                <a:sym typeface="Wingdings" pitchFamily="2" charset="2"/>
              </a:rPr>
              <a:t>általános „irodalomtudomány” </a:t>
            </a:r>
            <a:r>
              <a:rPr lang="ru-RU" sz="1800" dirty="0">
                <a:sym typeface="Wingdings" pitchFamily="2" charset="2"/>
              </a:rPr>
              <a:t>(</a:t>
            </a:r>
            <a:r>
              <a:rPr lang="hu-HU" sz="1800" dirty="0">
                <a:sym typeface="Wingdings" pitchFamily="2" charset="2"/>
              </a:rPr>
              <a:t>a stílust,</a:t>
            </a:r>
            <a:br>
              <a:rPr lang="hu-HU" sz="1800" dirty="0">
                <a:sym typeface="Wingdings" pitchFamily="2" charset="2"/>
              </a:rPr>
            </a:br>
            <a:r>
              <a:rPr lang="hu-HU" sz="1800" dirty="0">
                <a:sym typeface="Wingdings" pitchFamily="2" charset="2"/>
              </a:rPr>
              <a:t>a tematikát, szüzsét,</a:t>
            </a:r>
            <a:r>
              <a:rPr lang="ru-RU" sz="1800" dirty="0">
                <a:sym typeface="Wingdings" pitchFamily="2" charset="2"/>
              </a:rPr>
              <a:t> </a:t>
            </a:r>
            <a:r>
              <a:rPr lang="hu-HU" sz="1800" dirty="0">
                <a:sym typeface="Wingdings" pitchFamily="2" charset="2"/>
              </a:rPr>
              <a:t>motívumokat és topikát</a:t>
            </a:r>
            <a:br>
              <a:rPr lang="hu-HU" sz="1800" dirty="0">
                <a:sym typeface="Wingdings" pitchFamily="2" charset="2"/>
              </a:rPr>
            </a:br>
            <a:r>
              <a:rPr lang="hu-HU" sz="1800" dirty="0">
                <a:sym typeface="Wingdings" pitchFamily="2" charset="2"/>
              </a:rPr>
              <a:t>határozza meg</a:t>
            </a:r>
            <a:r>
              <a:rPr lang="ru-RU" sz="1800" dirty="0">
                <a:sym typeface="Wingdings" pitchFamily="2" charset="2"/>
              </a:rPr>
              <a:t>)</a:t>
            </a:r>
          </a:p>
          <a:p>
            <a:pPr marL="358775" indent="-358775">
              <a:spcBef>
                <a:spcPts val="400"/>
              </a:spcBef>
              <a:buFont typeface="Cambria" pitchFamily="18" charset="0"/>
              <a:buAutoNum type="arabicPeriod"/>
              <a:defRPr/>
            </a:pPr>
            <a:r>
              <a:rPr lang="hu-HU" sz="1800" dirty="0">
                <a:sym typeface="Wingdings" pitchFamily="2" charset="2"/>
              </a:rPr>
              <a:t>a gondolkodás hierarchikus normatív</a:t>
            </a:r>
            <a:br>
              <a:rPr lang="hu-HU" sz="1800" dirty="0">
                <a:sym typeface="Wingdings" pitchFamily="2" charset="2"/>
              </a:rPr>
            </a:br>
            <a:r>
              <a:rPr lang="hu-HU" sz="1800" dirty="0">
                <a:sym typeface="Wingdings" pitchFamily="2" charset="2"/>
              </a:rPr>
              <a:t>rendszere</a:t>
            </a:r>
            <a:r>
              <a:rPr lang="ru-RU" sz="1800" dirty="0">
                <a:sym typeface="Wingdings" pitchFamily="2" charset="2"/>
              </a:rPr>
              <a:t> (</a:t>
            </a:r>
            <a:r>
              <a:rPr lang="hu-HU" sz="1800" dirty="0">
                <a:sym typeface="Wingdings" pitchFamily="2" charset="2"/>
              </a:rPr>
              <a:t>az élet</a:t>
            </a:r>
            <a:r>
              <a:rPr lang="ru-RU" sz="1800" dirty="0">
                <a:sym typeface="Wingdings" pitchFamily="2" charset="2"/>
              </a:rPr>
              <a:t> </a:t>
            </a:r>
            <a:r>
              <a:rPr lang="hu-HU" sz="1800" dirty="0">
                <a:sym typeface="Wingdings" pitchFamily="2" charset="2"/>
              </a:rPr>
              <a:t>minden területén</a:t>
            </a:r>
            <a:r>
              <a:rPr lang="ru-RU" sz="1800" dirty="0">
                <a:sym typeface="Wingdings" pitchFamily="2" charset="2"/>
              </a:rPr>
              <a:t/>
            </a:r>
            <a:br>
              <a:rPr lang="ru-RU" sz="1800" dirty="0">
                <a:sym typeface="Wingdings" pitchFamily="2" charset="2"/>
              </a:rPr>
            </a:br>
            <a:r>
              <a:rPr lang="hu-HU" sz="1800" dirty="0">
                <a:sym typeface="Wingdings" pitchFamily="2" charset="2"/>
              </a:rPr>
              <a:t>érvényesült.</a:t>
            </a:r>
            <a:r>
              <a:rPr lang="en-US" sz="1800" dirty="0">
                <a:sym typeface="Wingdings" pitchFamily="2" charset="2"/>
              </a:rPr>
              <a:t> </a:t>
            </a:r>
          </a:p>
          <a:p>
            <a:pPr indent="0">
              <a:spcBef>
                <a:spcPts val="400"/>
              </a:spcBef>
              <a:buNone/>
              <a:defRPr/>
            </a:pPr>
            <a:r>
              <a:rPr lang="ru-RU" sz="1800" dirty="0" smtClean="0">
                <a:sym typeface="Wingdings 2" pitchFamily="18" charset="2"/>
              </a:rPr>
              <a:t>				</a:t>
            </a:r>
            <a:r>
              <a:rPr lang="hu-HU" sz="1800" i="1" dirty="0" smtClean="0">
                <a:sym typeface="Wingdings" pitchFamily="2" charset="2"/>
              </a:rPr>
              <a:t> </a:t>
            </a:r>
            <a:r>
              <a:rPr lang="hu-HU" sz="1800" i="1" dirty="0">
                <a:sym typeface="Wingdings" pitchFamily="2" charset="2"/>
              </a:rPr>
              <a:t>Vergilius kereke</a:t>
            </a:r>
            <a:endParaRPr lang="hu-HU" sz="1800" dirty="0">
              <a:sym typeface="Wingdings 2" pitchFamily="18" charset="2"/>
            </a:endParaRPr>
          </a:p>
          <a:p>
            <a:pPr marL="812800" indent="-812800" eaLnBrk="1" hangingPunct="1">
              <a:lnSpc>
                <a:spcPct val="120000"/>
              </a:lnSpc>
              <a:buFontTx/>
              <a:buNone/>
            </a:pPr>
            <a:endParaRPr lang="hu-HU" sz="1800" dirty="0" smtClean="0"/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683568" y="4581128"/>
            <a:ext cx="0" cy="144016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BF0"/>
              </a:clrFrom>
              <a:clrTo>
                <a:srgbClr val="FFFB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3991633"/>
            <a:ext cx="3059832" cy="2866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4771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11"/>
          <p:cNvSpPr>
            <a:spLocks noGrp="1" noChangeArrowheads="1"/>
          </p:cNvSpPr>
          <p:nvPr>
            <p:ph sz="half" idx="1"/>
          </p:nvPr>
        </p:nvSpPr>
        <p:spPr>
          <a:xfrm>
            <a:off x="250825" y="404813"/>
            <a:ext cx="8642350" cy="4356100"/>
          </a:xfrm>
        </p:spPr>
        <p:txBody>
          <a:bodyPr>
            <a:normAutofit lnSpcReduction="10000"/>
          </a:bodyPr>
          <a:lstStyle/>
          <a:p>
            <a:pPr marL="630000" indent="-360000" eaLnBrk="1" hangingPunct="1">
              <a:spcBef>
                <a:spcPts val="40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hu-HU" sz="1800" dirty="0" smtClean="0">
                <a:sym typeface="Wingdings 2" pitchFamily="18" charset="2"/>
              </a:rPr>
              <a:t>A  szóbeli szövegeit az etikett (</a:t>
            </a:r>
            <a:r>
              <a:rPr lang="hu-HU" sz="1800" dirty="0" smtClean="0">
                <a:solidFill>
                  <a:srgbClr val="0033CC"/>
                </a:solidFill>
                <a:sym typeface="Wingdings 2" pitchFamily="18" charset="2"/>
              </a:rPr>
              <a:t>этикет, этикетность</a:t>
            </a:r>
            <a:r>
              <a:rPr lang="hu-HU" sz="1800" dirty="0" smtClean="0">
                <a:sym typeface="Wingdings 2" pitchFamily="18" charset="2"/>
              </a:rPr>
              <a:t>) jellemzi.</a:t>
            </a:r>
          </a:p>
          <a:p>
            <a:pPr marL="360000" indent="0" eaLnBrk="1" hangingPunct="1">
              <a:spcBef>
                <a:spcPts val="400"/>
              </a:spcBef>
              <a:buFontTx/>
              <a:buNone/>
              <a:defRPr/>
            </a:pPr>
            <a:r>
              <a:rPr lang="ru-RU" sz="1700" b="1" i="1" dirty="0" smtClean="0"/>
              <a:t>Д. С. Лихачев</a:t>
            </a:r>
            <a:r>
              <a:rPr lang="ru-RU" sz="1700" dirty="0" smtClean="0"/>
              <a:t>: </a:t>
            </a:r>
            <a:r>
              <a:rPr lang="ru-RU" sz="1800" dirty="0" smtClean="0">
                <a:solidFill>
                  <a:srgbClr val="0033CC"/>
                </a:solidFill>
              </a:rPr>
              <a:t>Литературный этикет слагается из представлений о</a:t>
            </a:r>
            <a:r>
              <a:rPr lang="hu-HU" sz="1800" dirty="0" smtClean="0">
                <a:solidFill>
                  <a:srgbClr val="0033CC"/>
                </a:solidFill>
              </a:rPr>
              <a:t> </a:t>
            </a:r>
            <a:r>
              <a:rPr lang="ru-RU" sz="1800" dirty="0" smtClean="0">
                <a:solidFill>
                  <a:srgbClr val="0033CC"/>
                </a:solidFill>
              </a:rPr>
              <a:t>том :</a:t>
            </a:r>
          </a:p>
          <a:p>
            <a:pPr marL="720000" indent="-360000" eaLnBrk="1" hangingPunct="1">
              <a:spcBef>
                <a:spcPts val="400"/>
              </a:spcBef>
              <a:buFontTx/>
              <a:buAutoNum type="arabicParenR"/>
              <a:defRPr/>
            </a:pPr>
            <a:r>
              <a:rPr lang="ru-RU" sz="1800" dirty="0" smtClean="0">
                <a:solidFill>
                  <a:srgbClr val="0033CC"/>
                </a:solidFill>
              </a:rPr>
              <a:t>каким должен быть тот или иной ход событий</a:t>
            </a:r>
            <a:br>
              <a:rPr lang="ru-RU" sz="1800" dirty="0" smtClean="0">
                <a:solidFill>
                  <a:srgbClr val="0033CC"/>
                </a:solidFill>
              </a:rPr>
            </a:br>
            <a:r>
              <a:rPr lang="ru-RU" sz="1800" dirty="0" smtClean="0">
                <a:solidFill>
                  <a:srgbClr val="0033CC"/>
                </a:solidFill>
              </a:rPr>
              <a:t>(</a:t>
            </a:r>
            <a:r>
              <a:rPr lang="ru-RU" sz="1800" b="1" dirty="0" smtClean="0">
                <a:solidFill>
                  <a:srgbClr val="0033CC"/>
                </a:solidFill>
              </a:rPr>
              <a:t>этикет миропорядка</a:t>
            </a:r>
            <a:r>
              <a:rPr lang="ru-RU" sz="1800" dirty="0" smtClean="0">
                <a:solidFill>
                  <a:srgbClr val="0033CC"/>
                </a:solidFill>
              </a:rPr>
              <a:t>);</a:t>
            </a:r>
          </a:p>
          <a:p>
            <a:pPr marL="720000" indent="-360000" eaLnBrk="1" hangingPunct="1">
              <a:spcBef>
                <a:spcPts val="400"/>
              </a:spcBef>
              <a:buFontTx/>
              <a:buAutoNum type="arabicParenR"/>
              <a:defRPr/>
            </a:pPr>
            <a:r>
              <a:rPr lang="ru-RU" sz="1800" dirty="0" smtClean="0">
                <a:solidFill>
                  <a:srgbClr val="0033CC"/>
                </a:solidFill>
              </a:rPr>
              <a:t>как должно вести себя «герой» сообразно своему общественному положению</a:t>
            </a:r>
            <a:br>
              <a:rPr lang="ru-RU" sz="1800" dirty="0" smtClean="0">
                <a:solidFill>
                  <a:srgbClr val="0033CC"/>
                </a:solidFill>
              </a:rPr>
            </a:br>
            <a:r>
              <a:rPr lang="ru-RU" sz="1800" dirty="0" smtClean="0">
                <a:solidFill>
                  <a:srgbClr val="0033CC"/>
                </a:solidFill>
              </a:rPr>
              <a:t>(</a:t>
            </a:r>
            <a:r>
              <a:rPr lang="ru-RU" sz="1800" b="1" dirty="0" smtClean="0">
                <a:solidFill>
                  <a:srgbClr val="0033CC"/>
                </a:solidFill>
              </a:rPr>
              <a:t>этикет поведения</a:t>
            </a:r>
            <a:r>
              <a:rPr lang="ru-RU" sz="1800" dirty="0" smtClean="0">
                <a:solidFill>
                  <a:srgbClr val="0033CC"/>
                </a:solidFill>
              </a:rPr>
              <a:t>) ;</a:t>
            </a:r>
          </a:p>
          <a:p>
            <a:pPr marL="720000" indent="-360000" eaLnBrk="1" hangingPunct="1">
              <a:spcBef>
                <a:spcPts val="400"/>
              </a:spcBef>
              <a:buFontTx/>
              <a:buAutoNum type="arabicParenR"/>
              <a:defRPr/>
            </a:pPr>
            <a:r>
              <a:rPr lang="ru-RU" sz="1800" dirty="0" smtClean="0">
                <a:solidFill>
                  <a:srgbClr val="0033CC"/>
                </a:solidFill>
              </a:rPr>
              <a:t>3) какими словами должен описывать писатель события и «героев»</a:t>
            </a:r>
            <a:br>
              <a:rPr lang="ru-RU" sz="1800" dirty="0" smtClean="0">
                <a:solidFill>
                  <a:srgbClr val="0033CC"/>
                </a:solidFill>
              </a:rPr>
            </a:br>
            <a:r>
              <a:rPr lang="ru-RU" sz="1800" dirty="0" smtClean="0">
                <a:solidFill>
                  <a:srgbClr val="0033CC"/>
                </a:solidFill>
              </a:rPr>
              <a:t>(</a:t>
            </a:r>
            <a:r>
              <a:rPr lang="ru-RU" sz="1800" b="1" dirty="0" smtClean="0">
                <a:solidFill>
                  <a:srgbClr val="0033CC"/>
                </a:solidFill>
              </a:rPr>
              <a:t>этикет словесный</a:t>
            </a:r>
            <a:r>
              <a:rPr lang="ru-RU" sz="1800" dirty="0" smtClean="0">
                <a:solidFill>
                  <a:srgbClr val="0033CC"/>
                </a:solidFill>
              </a:rPr>
              <a:t>).</a:t>
            </a:r>
          </a:p>
          <a:p>
            <a:pPr marL="630000" indent="-360000" eaLnBrk="1" hangingPunct="1">
              <a:spcBef>
                <a:spcPts val="40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hu-HU" sz="1800" dirty="0" smtClean="0">
                <a:sym typeface="Wingdings" pitchFamily="2" charset="2"/>
              </a:rPr>
              <a:t>stílusbeli, műfaji, tematikai, szüzsé- stb. mintára</a:t>
            </a:r>
            <a:r>
              <a:rPr lang="ru-RU" sz="1800" dirty="0" smtClean="0">
                <a:sym typeface="Wingdings" pitchFamily="2" charset="2"/>
              </a:rPr>
              <a:t> </a:t>
            </a:r>
            <a:r>
              <a:rPr lang="hu-HU" sz="1800" dirty="0" smtClean="0">
                <a:sym typeface="Wingdings" pitchFamily="2" charset="2"/>
              </a:rPr>
              <a:t>vagy kánonra való orientáltság</a:t>
            </a:r>
            <a:r>
              <a:rPr lang="ru-RU" sz="1800" dirty="0" smtClean="0">
                <a:sym typeface="Wingdings" pitchFamily="2" charset="2"/>
              </a:rPr>
              <a:t> </a:t>
            </a:r>
            <a:r>
              <a:rPr lang="ru-RU" sz="1800" dirty="0" smtClean="0">
                <a:solidFill>
                  <a:srgbClr val="0033CC"/>
                </a:solidFill>
                <a:sym typeface="Wingdings" pitchFamily="2" charset="2"/>
              </a:rPr>
              <a:t>(</a:t>
            </a:r>
            <a:r>
              <a:rPr lang="ru-RU" sz="1800" dirty="0" smtClean="0">
                <a:solidFill>
                  <a:srgbClr val="0033CC"/>
                </a:solidFill>
              </a:rPr>
              <a:t>образец</a:t>
            </a:r>
            <a:r>
              <a:rPr lang="hu-HU" sz="1800" dirty="0" smtClean="0">
                <a:solidFill>
                  <a:srgbClr val="0033CC"/>
                </a:solidFill>
              </a:rPr>
              <a:t>,</a:t>
            </a:r>
            <a:r>
              <a:rPr lang="ru-RU" sz="1800" dirty="0" smtClean="0">
                <a:solidFill>
                  <a:srgbClr val="0033CC"/>
                </a:solidFill>
              </a:rPr>
              <a:t> канон, стиль, жанр, тематика, сюжет</a:t>
            </a:r>
            <a:r>
              <a:rPr lang="ru-RU" sz="1800" dirty="0" smtClean="0">
                <a:solidFill>
                  <a:srgbClr val="0033CC"/>
                </a:solidFill>
                <a:sym typeface="Wingdings" pitchFamily="2" charset="2"/>
              </a:rPr>
              <a:t>)</a:t>
            </a:r>
            <a:endParaRPr lang="ru-RU" sz="1800" dirty="0" smtClean="0">
              <a:sym typeface="Wingdings" pitchFamily="2" charset="2"/>
            </a:endParaRPr>
          </a:p>
          <a:p>
            <a:pPr marL="630000" indent="-360000" eaLnBrk="1" hangingPunct="1">
              <a:spcBef>
                <a:spcPts val="40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hu-HU" sz="1800" dirty="0" smtClean="0">
                <a:sym typeface="Wingdings" pitchFamily="2" charset="2"/>
              </a:rPr>
              <a:t>az állandósult univerzális irodalmi modellek</a:t>
            </a:r>
            <a:r>
              <a:rPr lang="ru-RU" sz="1800" dirty="0" smtClean="0">
                <a:sym typeface="Wingdings" pitchFamily="2" charset="2"/>
              </a:rPr>
              <a:t> </a:t>
            </a:r>
            <a:r>
              <a:rPr lang="hu-HU" sz="1800" dirty="0" smtClean="0">
                <a:sym typeface="Wingdings" pitchFamily="2" charset="2"/>
              </a:rPr>
              <a:t>„készlete”  normatív módon realizálódnak a stílusban és műfajban</a:t>
            </a:r>
            <a:r>
              <a:rPr lang="ru-RU" sz="1800" dirty="0" smtClean="0">
                <a:solidFill>
                  <a:srgbClr val="0033CC"/>
                </a:solidFill>
              </a:rPr>
              <a:t> (нормативность)</a:t>
            </a:r>
            <a:endParaRPr lang="ru-RU" sz="1800" dirty="0" smtClean="0">
              <a:sym typeface="Wingdings" pitchFamily="2" charset="2"/>
            </a:endParaRPr>
          </a:p>
          <a:p>
            <a:pPr marL="630000" indent="-360000" eaLnBrk="1" hangingPunct="1">
              <a:spcBef>
                <a:spcPts val="40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hu-HU" sz="1800" dirty="0" smtClean="0">
                <a:sym typeface="Wingdings" pitchFamily="2" charset="2"/>
              </a:rPr>
              <a:t>a szerzői szubjektív intenció (szándék)</a:t>
            </a:r>
            <a:r>
              <a:rPr lang="ru-RU" sz="1800" dirty="0" smtClean="0">
                <a:sym typeface="Wingdings" pitchFamily="2" charset="2"/>
              </a:rPr>
              <a:t> </a:t>
            </a:r>
            <a:r>
              <a:rPr lang="hu-HU" sz="1800" dirty="0" smtClean="0">
                <a:sym typeface="Wingdings" pitchFamily="2" charset="2"/>
              </a:rPr>
              <a:t>alárendeltsége</a:t>
            </a:r>
            <a:r>
              <a:rPr lang="ru-RU" sz="1800" dirty="0" smtClean="0">
                <a:sym typeface="Wingdings" pitchFamily="2" charset="2"/>
              </a:rPr>
              <a:t> </a:t>
            </a:r>
            <a:r>
              <a:rPr lang="hu-HU" sz="1800" dirty="0" smtClean="0">
                <a:sym typeface="Wingdings" pitchFamily="2" charset="2"/>
              </a:rPr>
              <a:t>egy-egy stílusnak  vagy műfajnak</a:t>
            </a:r>
            <a:r>
              <a:rPr lang="ru-RU" sz="1800" dirty="0" smtClean="0">
                <a:sym typeface="Wingdings" pitchFamily="2" charset="2"/>
              </a:rPr>
              <a:t> (</a:t>
            </a:r>
            <a:r>
              <a:rPr lang="ru-RU" sz="1800" dirty="0" smtClean="0">
                <a:solidFill>
                  <a:srgbClr val="0033CC"/>
                </a:solidFill>
              </a:rPr>
              <a:t>авторская воля</a:t>
            </a:r>
            <a:r>
              <a:rPr lang="ru-RU" sz="1800" dirty="0" smtClean="0"/>
              <a:t>)</a:t>
            </a:r>
            <a:endParaRPr lang="en-US" sz="1800" dirty="0" smtClean="0"/>
          </a:p>
          <a:p>
            <a:pPr eaLnBrk="1" hangingPunct="1">
              <a:lnSpc>
                <a:spcPct val="130000"/>
              </a:lnSpc>
              <a:buFontTx/>
              <a:buNone/>
              <a:defRPr/>
            </a:pPr>
            <a:endParaRPr lang="en-US" sz="1800" dirty="0" smtClean="0">
              <a:sym typeface="Wingdings 2" pitchFamily="18" charset="2"/>
            </a:endParaRPr>
          </a:p>
        </p:txBody>
      </p:sp>
      <p:pic>
        <p:nvPicPr>
          <p:cNvPr id="9219" name="Picture 4" descr="Shedevry 3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68425" y="5013325"/>
            <a:ext cx="6407150" cy="169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0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/>
          <a:lstStyle/>
          <a:p>
            <a:pPr eaLnBrk="1" hangingPunct="1">
              <a:defRPr/>
            </a:pPr>
            <a:r>
              <a:rPr lang="hu-HU" sz="2600" b="1" dirty="0" smtClean="0">
                <a:latin typeface="Georgia" pitchFamily="18" charset="0"/>
              </a:rPr>
              <a:t>A középkori</a:t>
            </a:r>
            <a:r>
              <a:rPr lang="ru-RU" sz="2600" b="1" dirty="0" smtClean="0">
                <a:latin typeface="Georgia" pitchFamily="18" charset="0"/>
              </a:rPr>
              <a:t> – </a:t>
            </a:r>
            <a:r>
              <a:rPr lang="hu-HU" sz="2600" b="1" dirty="0" smtClean="0">
                <a:latin typeface="Georgia" pitchFamily="18" charset="0"/>
              </a:rPr>
              <a:t>óorosz irodalom</a:t>
            </a:r>
            <a:r>
              <a:rPr lang="hu-HU" sz="2400" b="1" dirty="0" smtClean="0"/>
              <a:t/>
            </a:r>
            <a:br>
              <a:rPr lang="hu-HU" sz="2400" b="1" dirty="0" smtClean="0"/>
            </a:br>
            <a:r>
              <a:rPr lang="ru-RU" sz="24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Средневековая древнерусская литература</a:t>
            </a:r>
            <a:endParaRPr lang="en-US" sz="2400" b="1" dirty="0" smtClean="0">
              <a:solidFill>
                <a:srgbClr val="00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219" name="Rectangle 7"/>
          <p:cNvSpPr>
            <a:spLocks noGrp="1" noChangeArrowheads="1"/>
          </p:cNvSpPr>
          <p:nvPr>
            <p:ph idx="1"/>
          </p:nvPr>
        </p:nvSpPr>
        <p:spPr>
          <a:xfrm>
            <a:off x="468313" y="2852738"/>
            <a:ext cx="8229600" cy="3744912"/>
          </a:xfrm>
        </p:spPr>
        <p:txBody>
          <a:bodyPr>
            <a:normAutofit lnSpcReduction="10000"/>
          </a:bodyPr>
          <a:lstStyle/>
          <a:p>
            <a:pPr marL="358775" indent="-358775" eaLnBrk="1" hangingPunct="1">
              <a:spcBef>
                <a:spcPts val="400"/>
              </a:spcBef>
              <a:buFont typeface="Wingdings" pitchFamily="2" charset="2"/>
              <a:buChar char="Ø"/>
              <a:defRPr/>
            </a:pPr>
            <a:r>
              <a:rPr lang="hu-HU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Társadalmi berendezkedés: törzsi-közösségi rend</a:t>
            </a:r>
            <a:r>
              <a:rPr lang="ru-RU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hu-HU" sz="2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</a:t>
            </a:r>
            <a:r>
              <a:rPr lang="hu-HU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államalapítás (városállamok).</a:t>
            </a:r>
          </a:p>
          <a:p>
            <a:pPr marL="358775" indent="-358775" eaLnBrk="1" hangingPunct="1">
              <a:spcBef>
                <a:spcPts val="400"/>
              </a:spcBef>
              <a:spcAft>
                <a:spcPts val="1200"/>
              </a:spcAft>
              <a:buFont typeface="Wingdings" pitchFamily="2" charset="2"/>
              <a:buChar char="Ø"/>
              <a:defRPr/>
            </a:pPr>
            <a:r>
              <a:rPr lang="hu-HU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Kultúra:</a:t>
            </a:r>
            <a:r>
              <a:rPr lang="ru-RU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hu-HU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1) nyelv: a három szláv ág nyelvi differenciálódása</a:t>
            </a: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hu-HU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(XII.–XIII. sz.);</a:t>
            </a:r>
            <a:r>
              <a:rPr lang="ru-RU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hu-HU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2) világkép: törzsi (rendszeren kívüli) mítoszok és istenségek</a:t>
            </a:r>
            <a:r>
              <a:rPr lang="hu-HU" sz="2000" dirty="0" smtClean="0"/>
              <a:t>.</a:t>
            </a:r>
          </a:p>
          <a:p>
            <a:pPr marL="358775" indent="-358775" eaLnBrk="1" hangingPunct="1">
              <a:spcBef>
                <a:spcPts val="400"/>
              </a:spcBef>
              <a:buFont typeface="Wingdings" pitchFamily="2" charset="2"/>
              <a:buChar char="Ø"/>
              <a:defRPr/>
            </a:pPr>
            <a:r>
              <a:rPr lang="hu-HU" sz="2000" dirty="0" smtClean="0"/>
              <a:t>A kereszténység felvétele 988.-ban Bizánctól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hu-HU" sz="2000" dirty="0" smtClean="0"/>
              <a:t>(összeurópai, a kultúrát meghatározó ideológia elfogadása és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hu-HU" sz="2000" dirty="0" smtClean="0"/>
              <a:t>az elsődleges hagyomány = az írásbeliség mintáinak forrása),</a:t>
            </a:r>
          </a:p>
          <a:p>
            <a:pPr marL="358775" indent="-358775" eaLnBrk="1" hangingPunct="1">
              <a:spcBef>
                <a:spcPts val="400"/>
              </a:spcBef>
              <a:buFont typeface="Wingdings" pitchFamily="2" charset="2"/>
              <a:buChar char="Ø"/>
              <a:defRPr/>
            </a:pPr>
            <a:r>
              <a:rPr lang="hu-HU" sz="2000" dirty="0" smtClean="0"/>
              <a:t>A szláv (cirill) írásbeliség átvétele Bulgáriától</a:t>
            </a:r>
            <a:r>
              <a:rPr lang="ru-RU" sz="2000" dirty="0" smtClean="0"/>
              <a:t> </a:t>
            </a:r>
            <a:r>
              <a:rPr lang="hu-HU" sz="2000" dirty="0" smtClean="0"/>
              <a:t>(a közös szláv nyelv szentsége, érthetősége és</a:t>
            </a:r>
            <a:r>
              <a:rPr lang="ru-RU" sz="2000" dirty="0" smtClean="0"/>
              <a:t> </a:t>
            </a:r>
            <a:r>
              <a:rPr lang="hu-HU" sz="2000" dirty="0" smtClean="0"/>
              <a:t>a másodlagos hagyomány = az „irodalmi” minták szláv forrása és</a:t>
            </a:r>
            <a:r>
              <a:rPr lang="ru-RU" sz="2000" dirty="0" smtClean="0"/>
              <a:t> </a:t>
            </a:r>
            <a:r>
              <a:rPr lang="hu-HU" sz="2000" dirty="0" smtClean="0"/>
              <a:t>fordítói útmutatója).</a:t>
            </a:r>
            <a:endParaRPr lang="en-US" sz="2000" dirty="0" smtClean="0"/>
          </a:p>
        </p:txBody>
      </p:sp>
      <p:pic>
        <p:nvPicPr>
          <p:cNvPr id="10244" name="Picture 3" descr="Shedevry 2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6375" y="1052513"/>
            <a:ext cx="6191250" cy="167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ch_21_97.gif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D9C3A5">
                <a:tint val="50000"/>
                <a:satMod val="180000"/>
              </a:srgbClr>
            </a:duotone>
          </a:blip>
          <a:stretch>
            <a:fillRect/>
          </a:stretch>
        </p:blipFill>
        <p:spPr>
          <a:xfrm>
            <a:off x="1221131" y="4365104"/>
            <a:ext cx="6723963" cy="108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7" name="Picture 3" descr="Schem 4g"/>
          <p:cNvPicPr>
            <a:picLocks noGrp="1" noChangeAspect="1" noChangeArrowheads="1"/>
          </p:cNvPicPr>
          <p:nvPr>
            <p:ph type="title"/>
          </p:nvPr>
        </p:nvPicPr>
        <p:blipFill>
          <a:blip r:embed="rId2" cstate="print"/>
          <a:stretch>
            <a:fillRect/>
          </a:stretch>
        </p:blipFill>
        <p:spPr>
          <a:xfrm>
            <a:off x="76525" y="0"/>
            <a:ext cx="8990950" cy="3124200"/>
          </a:xfrm>
        </p:spPr>
      </p:pic>
      <p:sp>
        <p:nvSpPr>
          <p:cNvPr id="11266" name="Rectangle 2"/>
          <p:cNvSpPr>
            <a:spLocks noGrp="1" noChangeArrowheads="1"/>
          </p:cNvSpPr>
          <p:nvPr>
            <p:ph idx="1"/>
          </p:nvPr>
        </p:nvSpPr>
        <p:spPr>
          <a:xfrm>
            <a:off x="468313" y="3068638"/>
            <a:ext cx="8218487" cy="3455987"/>
          </a:xfrm>
        </p:spPr>
        <p:txBody>
          <a:bodyPr/>
          <a:lstStyle/>
          <a:p>
            <a:pPr marL="609600" indent="-609600" algn="ctr" eaLnBrk="1" hangingPunct="1">
              <a:spcAft>
                <a:spcPct val="40000"/>
              </a:spcAft>
              <a:buFontTx/>
              <a:buNone/>
            </a:pPr>
            <a:r>
              <a:rPr lang="hu-HU" sz="2400" b="1" dirty="0" smtClean="0"/>
              <a:t>Az  orosz irodalom „elkésettsége”</a:t>
            </a:r>
          </a:p>
          <a:p>
            <a:pPr marL="609600" indent="-609600" eaLnBrk="1" hangingPunct="1">
              <a:lnSpc>
                <a:spcPct val="90000"/>
              </a:lnSpc>
              <a:spcBef>
                <a:spcPct val="15000"/>
              </a:spcBef>
              <a:spcAft>
                <a:spcPct val="20000"/>
              </a:spcAft>
              <a:buFontTx/>
              <a:buAutoNum type="arabicPeriod"/>
            </a:pPr>
            <a:r>
              <a:rPr lang="hu-HU" sz="2000" dirty="0" smtClean="0"/>
              <a:t>Az irodalom / kultúra transzplantációja (átültetése)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				</a:t>
            </a:r>
            <a:r>
              <a:rPr lang="ru-RU" sz="2000" dirty="0" smtClean="0">
                <a:solidFill>
                  <a:srgbClr val="0033CC"/>
                </a:solidFill>
              </a:rPr>
              <a:t>трансплантация,</a:t>
            </a:r>
            <a:r>
              <a:rPr lang="en-US" sz="2000" dirty="0" smtClean="0">
                <a:solidFill>
                  <a:srgbClr val="0033CC"/>
                </a:solidFill>
              </a:rPr>
              <a:t> </a:t>
            </a:r>
            <a:r>
              <a:rPr lang="ru-RU" sz="2000" dirty="0" smtClean="0">
                <a:solidFill>
                  <a:srgbClr val="0033CC"/>
                </a:solidFill>
              </a:rPr>
              <a:t>перенос, пересадка</a:t>
            </a:r>
            <a:endParaRPr lang="hu-HU" sz="2000" dirty="0" smtClean="0">
              <a:solidFill>
                <a:srgbClr val="0033CC"/>
              </a:solidFill>
            </a:endParaRPr>
          </a:p>
          <a:p>
            <a:pPr marL="609600" indent="-609600" eaLnBrk="1" hangingPunct="1">
              <a:lnSpc>
                <a:spcPct val="90000"/>
              </a:lnSpc>
              <a:spcBef>
                <a:spcPct val="15000"/>
              </a:spcBef>
              <a:spcAft>
                <a:spcPct val="20000"/>
              </a:spcAft>
              <a:buFontTx/>
              <a:buAutoNum type="arabicPeriod"/>
            </a:pPr>
            <a:r>
              <a:rPr lang="hu-HU" sz="2000" dirty="0" smtClean="0"/>
              <a:t>„Érett” </a:t>
            </a:r>
            <a:r>
              <a:rPr lang="hu-HU" sz="2000" dirty="0" smtClean="0">
                <a:sym typeface="Wingdings" pitchFamily="2" charset="2"/>
              </a:rPr>
              <a:t> „korai” középkor</a:t>
            </a:r>
            <a:endParaRPr lang="en-US" sz="2000" dirty="0" smtClean="0">
              <a:sym typeface="Wingdings" pitchFamily="2" charset="2"/>
            </a:endParaRP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hu-HU" sz="2000" dirty="0" smtClean="0">
                <a:sym typeface="Wingdings" pitchFamily="2" charset="2"/>
              </a:rPr>
              <a:t>A fordítás és az irodalom „eredetiségének” problémája a középkori irodalomban</a:t>
            </a:r>
            <a:r>
              <a:rPr lang="en-US" sz="2000" dirty="0" smtClean="0">
                <a:sym typeface="Wingdings" pitchFamily="2" charset="2"/>
              </a:rPr>
              <a:t> 	</a:t>
            </a:r>
            <a:r>
              <a:rPr lang="ru-RU" sz="2000" dirty="0" smtClean="0">
                <a:solidFill>
                  <a:srgbClr val="0033CC"/>
                </a:solidFill>
              </a:rPr>
              <a:t>перевод и</a:t>
            </a:r>
            <a:r>
              <a:rPr lang="en-US" sz="2000" dirty="0" smtClean="0">
                <a:solidFill>
                  <a:srgbClr val="0033CC"/>
                </a:solidFill>
              </a:rPr>
              <a:t> </a:t>
            </a:r>
            <a:r>
              <a:rPr lang="ru-RU" sz="2000" dirty="0" smtClean="0">
                <a:solidFill>
                  <a:srgbClr val="0033CC"/>
                </a:solidFill>
              </a:rPr>
              <a:t>оригинальность</a:t>
            </a:r>
            <a:r>
              <a:rPr lang="en-US" sz="2000" dirty="0" smtClean="0">
                <a:solidFill>
                  <a:srgbClr val="0033CC"/>
                </a:solidFill>
              </a:rPr>
              <a:t/>
            </a:r>
            <a:br>
              <a:rPr lang="en-US" sz="2000" dirty="0" smtClean="0">
                <a:solidFill>
                  <a:srgbClr val="0033CC"/>
                </a:solidFill>
              </a:rPr>
            </a:br>
            <a:r>
              <a:rPr lang="en-US" sz="2000" dirty="0" smtClean="0">
                <a:solidFill>
                  <a:srgbClr val="0033CC"/>
                </a:solidFill>
              </a:rPr>
              <a:t>			           </a:t>
            </a:r>
            <a:r>
              <a:rPr lang="ru-RU" sz="2000" dirty="0" smtClean="0">
                <a:solidFill>
                  <a:srgbClr val="0033CC"/>
                </a:solidFill>
              </a:rPr>
              <a:t>новая редакция,</a:t>
            </a:r>
            <a:r>
              <a:rPr lang="en-US" sz="2000" dirty="0" smtClean="0">
                <a:solidFill>
                  <a:srgbClr val="0033CC"/>
                </a:solidFill>
              </a:rPr>
              <a:t> </a:t>
            </a:r>
            <a:r>
              <a:rPr lang="ru-RU" sz="2000" dirty="0" smtClean="0">
                <a:solidFill>
                  <a:srgbClr val="0033CC"/>
                </a:solidFill>
              </a:rPr>
              <a:t>компилятивный свод</a:t>
            </a:r>
            <a:endParaRPr lang="hu-HU" sz="2000" dirty="0" smtClean="0">
              <a:sym typeface="Wingdings" pitchFamily="2" charset="2"/>
            </a:endParaRPr>
          </a:p>
          <a:p>
            <a:pPr marL="990600" lvl="1" indent="-533400" eaLnBrk="1" hangingPunct="1">
              <a:lnSpc>
                <a:spcPct val="90000"/>
              </a:lnSpc>
              <a:spcBef>
                <a:spcPct val="15000"/>
              </a:spcBef>
            </a:pPr>
            <a:r>
              <a:rPr lang="hu-HU" sz="2000" dirty="0" smtClean="0">
                <a:sym typeface="Wingdings" pitchFamily="2" charset="2"/>
              </a:rPr>
              <a:t>A „közvetítő irodalom”</a:t>
            </a:r>
            <a:r>
              <a:rPr lang="en-US" sz="2000" dirty="0" smtClean="0">
                <a:sym typeface="Wingdings" pitchFamily="2" charset="2"/>
              </a:rPr>
              <a:t/>
            </a:r>
            <a:br>
              <a:rPr lang="en-US" sz="2000" dirty="0" smtClean="0">
                <a:sym typeface="Wingdings" pitchFamily="2" charset="2"/>
              </a:rPr>
            </a:br>
            <a:r>
              <a:rPr lang="en-US" sz="2000" dirty="0" smtClean="0">
                <a:sym typeface="Wingdings" pitchFamily="2" charset="2"/>
              </a:rPr>
              <a:t> 		      </a:t>
            </a:r>
            <a:r>
              <a:rPr lang="ru-RU" sz="2000" dirty="0" smtClean="0">
                <a:solidFill>
                  <a:srgbClr val="0033CC"/>
                </a:solidFill>
              </a:rPr>
              <a:t>литература-посредница</a:t>
            </a:r>
            <a:r>
              <a:rPr lang="en-US" sz="2000" dirty="0" smtClean="0">
                <a:solidFill>
                  <a:srgbClr val="0033CC"/>
                </a:solidFill>
              </a:rPr>
              <a:t>, </a:t>
            </a:r>
            <a:r>
              <a:rPr lang="ru-RU" sz="2000" dirty="0" smtClean="0">
                <a:solidFill>
                  <a:srgbClr val="0033CC"/>
                </a:solidFill>
              </a:rPr>
              <a:t>книжный фонд</a:t>
            </a:r>
            <a:endParaRPr lang="hu-HU" sz="2000" dirty="0" smtClean="0">
              <a:sym typeface="Wingdings" pitchFamily="2" charset="2"/>
            </a:endParaRPr>
          </a:p>
          <a:p>
            <a:pPr marL="990600" lvl="1" indent="-533400" eaLnBrk="1" hangingPunct="1">
              <a:lnSpc>
                <a:spcPct val="90000"/>
              </a:lnSpc>
              <a:spcBef>
                <a:spcPct val="15000"/>
              </a:spcBef>
            </a:pPr>
            <a:r>
              <a:rPr lang="hu-HU" sz="2000" dirty="0" smtClean="0">
                <a:sym typeface="Wingdings" pitchFamily="2" charset="2"/>
              </a:rPr>
              <a:t>Az ószláv és az óorosz nyelv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54" name="Group 14"/>
          <p:cNvGraphicFramePr>
            <a:graphicFrameLocks noGrp="1"/>
          </p:cNvGraphicFramePr>
          <p:nvPr/>
        </p:nvGraphicFramePr>
        <p:xfrm>
          <a:off x="684213" y="1196975"/>
          <a:ext cx="7775575" cy="518160"/>
        </p:xfrm>
        <a:graphic>
          <a:graphicData uri="http://schemas.openxmlformats.org/drawingml/2006/table">
            <a:tbl>
              <a:tblPr/>
              <a:tblGrid>
                <a:gridCol w="7775575"/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1455" name="Rectangle 15"/>
          <p:cNvSpPr>
            <a:spLocks noGrp="1" noChangeArrowheads="1"/>
          </p:cNvSpPr>
          <p:nvPr>
            <p:ph type="ctrTitle"/>
          </p:nvPr>
        </p:nvSpPr>
        <p:spPr>
          <a:xfrm>
            <a:off x="647700" y="1628912"/>
            <a:ext cx="7848600" cy="3600177"/>
          </a:xfrm>
        </p:spPr>
        <p:txBody>
          <a:bodyPr/>
          <a:lstStyle/>
          <a:p>
            <a:pPr eaLnBrk="1" hangingPunct="1">
              <a:defRPr/>
            </a:pPr>
            <a:r>
              <a:rPr lang="hu-HU" sz="4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Az óorosz irodalom</a:t>
            </a:r>
            <a:br>
              <a:rPr lang="hu-HU" sz="4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hu-HU" sz="4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történeti periodizációja</a:t>
            </a:r>
            <a:r>
              <a:rPr lang="ru-RU" sz="4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/>
            </a:r>
            <a:br>
              <a:rPr lang="ru-RU" sz="4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sz="4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/>
            </a:r>
            <a:br>
              <a:rPr lang="ru-RU" sz="4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sz="4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ru-RU" sz="44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Периодизация истории древнерусской литературы</a:t>
            </a:r>
            <a:endParaRPr lang="en-US" sz="4400" dirty="0" smtClean="0">
              <a:solidFill>
                <a:srgbClr val="00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Human">
  <a:themeElements>
    <a:clrScheme name="Human">
      <a:dk1>
        <a:sysClr val="windowText" lastClr="000000"/>
      </a:dk1>
      <a:lt1>
        <a:sysClr val="window" lastClr="FFFFFF"/>
      </a:lt1>
      <a:dk2>
        <a:srgbClr val="795339"/>
      </a:dk2>
      <a:lt2>
        <a:srgbClr val="F7EEDD"/>
      </a:lt2>
      <a:accent1>
        <a:srgbClr val="AD2E27"/>
      </a:accent1>
      <a:accent2>
        <a:srgbClr val="3F3D66"/>
      </a:accent2>
      <a:accent3>
        <a:srgbClr val="17517A"/>
      </a:accent3>
      <a:accent4>
        <a:srgbClr val="877E48"/>
      </a:accent4>
      <a:accent5>
        <a:srgbClr val="AF8B1E"/>
      </a:accent5>
      <a:accent6>
        <a:srgbClr val="A35E21"/>
      </a:accent6>
      <a:hlink>
        <a:srgbClr val="9B7300"/>
      </a:hlink>
      <a:folHlink>
        <a:srgbClr val="D6A73B"/>
      </a:folHlink>
    </a:clrScheme>
    <a:fontScheme name="Denise">
      <a:majorFont>
        <a:latin typeface="Cambria"/>
        <a:ea typeface=""/>
        <a:cs typeface=""/>
      </a:majorFont>
      <a:minorFont>
        <a:latin typeface="Georgia"/>
        <a:ea typeface=""/>
        <a:cs typeface=""/>
      </a:minorFont>
    </a:fontScheme>
    <a:fmtScheme name="Human">
      <a:fillStyleLst>
        <a:solidFill>
          <a:schemeClr val="phClr"/>
        </a:solidFill>
        <a:gradFill>
          <a:gsLst>
            <a:gs pos="0">
              <a:schemeClr val="phClr">
                <a:tint val="30000"/>
                <a:satMod val="175000"/>
              </a:schemeClr>
            </a:gs>
            <a:gs pos="50000">
              <a:schemeClr val="phClr">
                <a:tint val="55000"/>
                <a:satMod val="200000"/>
              </a:schemeClr>
            </a:gs>
            <a:gs pos="70000">
              <a:schemeClr val="phClr">
                <a:tint val="70000"/>
                <a:satMod val="175000"/>
              </a:schemeClr>
            </a:gs>
            <a:gs pos="100000">
              <a:schemeClr val="phClr">
                <a:tint val="85000"/>
                <a:satMod val="175000"/>
              </a:schemeClr>
            </a:gs>
          </a:gsLst>
          <a:lin ang="8000000" scaled="1"/>
        </a:gradFill>
        <a:gradFill>
          <a:gsLst>
            <a:gs pos="0">
              <a:schemeClr val="phClr">
                <a:shade val="100000"/>
                <a:satMod val="140000"/>
              </a:schemeClr>
            </a:gs>
            <a:gs pos="40000">
              <a:schemeClr val="phClr">
                <a:shade val="65000"/>
                <a:satMod val="140000"/>
              </a:schemeClr>
            </a:gs>
            <a:gs pos="70000">
              <a:schemeClr val="phClr">
                <a:shade val="40000"/>
                <a:satMod val="115000"/>
              </a:schemeClr>
            </a:gs>
            <a:gs pos="100000">
              <a:schemeClr val="phClr">
                <a:shade val="20000"/>
                <a:satMod val="115000"/>
              </a:schemeClr>
            </a:gs>
          </a:gsLst>
          <a:lin ang="8000000" scaled="1"/>
        </a:gradFill>
      </a:fillStyleLst>
      <a:lnStyleLst>
        <a:ln w="5000" cap="rnd" cmpd="sng" algn="ctr">
          <a:solidFill>
            <a:schemeClr val="phClr"/>
          </a:solidFill>
          <a:prstDash val="solid"/>
        </a:ln>
        <a:ln w="12700" cap="rnd" cmpd="sng" algn="ctr">
          <a:solidFill>
            <a:schemeClr val="phClr"/>
          </a:solidFill>
          <a:prstDash val="solid"/>
        </a:ln>
        <a:ln w="2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9000" dist="25400" dir="9000000" rotWithShape="0">
              <a:srgbClr val="1A0000">
                <a:alpha val="35000"/>
              </a:srgbClr>
            </a:outerShdw>
          </a:effectLst>
        </a:effectStyle>
        <a:effectStyle>
          <a:effectLst>
            <a:outerShdw blurRad="39000" dist="25400" dir="9000000" rotWithShape="0">
              <a:srgbClr val="1A0000">
                <a:alpha val="40000"/>
              </a:srgbClr>
            </a:outerShdw>
          </a:effectLst>
        </a:effectStyle>
        <a:effectStyle>
          <a:effectLst>
            <a:outerShdw blurRad="39000" dist="25400" dir="90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rightRoom" dir="tr">
              <a:rot lat="0" lon="0" rev="3540000"/>
            </a:lightRig>
          </a:scene3d>
          <a:sp3d prstMaterial="matte">
            <a:bevelT w="190500" h="44450" prst="cross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275000"/>
              </a:schemeClr>
            </a:gs>
            <a:gs pos="3000">
              <a:schemeClr val="phClr">
                <a:tint val="87000"/>
                <a:satMod val="275000"/>
              </a:schemeClr>
            </a:gs>
            <a:gs pos="10000">
              <a:schemeClr val="phClr">
                <a:tint val="90000"/>
                <a:satMod val="275000"/>
              </a:schemeClr>
            </a:gs>
            <a:gs pos="70000">
              <a:schemeClr val="phClr">
                <a:shade val="38000"/>
                <a:satMod val="275000"/>
              </a:schemeClr>
            </a:gs>
            <a:gs pos="90000">
              <a:schemeClr val="phClr">
                <a:shade val="25000"/>
                <a:satMod val="300000"/>
              </a:schemeClr>
            </a:gs>
            <a:gs pos="100000">
              <a:schemeClr val="phClr">
                <a:shade val="22000"/>
                <a:satMod val="300000"/>
              </a:schemeClr>
            </a:gs>
          </a:gsLst>
          <a:path path="circle">
            <a:fillToRect l="60000" t="-3300" b="200000"/>
          </a:path>
        </a:gradFill>
        <a:gradFill rotWithShape="1">
          <a:gsLst>
            <a:gs pos="0">
              <a:schemeClr val="phClr">
                <a:tint val="57000"/>
                <a:satMod val="400000"/>
              </a:schemeClr>
            </a:gs>
            <a:gs pos="100000">
              <a:schemeClr val="phClr">
                <a:tint val="87000"/>
                <a:shade val="40000"/>
                <a:satMod val="5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2479</TotalTime>
  <Words>194</Words>
  <Application>Microsoft Office PowerPoint</Application>
  <PresentationFormat>On-screen Show (4:3)</PresentationFormat>
  <Paragraphs>100</Paragraphs>
  <Slides>13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3" baseType="lpstr">
      <vt:lpstr>Arial Unicode MS</vt:lpstr>
      <vt:lpstr>Arial</vt:lpstr>
      <vt:lpstr>Cambria</vt:lpstr>
      <vt:lpstr>Georgia</vt:lpstr>
      <vt:lpstr>Times New Roman</vt:lpstr>
      <vt:lpstr>Wingdings</vt:lpstr>
      <vt:lpstr>Wingdings 2</vt:lpstr>
      <vt:lpstr>Wingdings 3</vt:lpstr>
      <vt:lpstr>1_Default Design</vt:lpstr>
      <vt:lpstr>Human</vt:lpstr>
      <vt:lpstr>BBN-ORO 11-231 Orosz irodalomtörténet 1.: A 19. századi orosz irodalom vázlatos története  OT-ORO-103 Az orosz irodalom vázlatos története  BBN-ORO-241 Orosz irodalomtörténet 1. (Vázlatos irodalomtörténet a kezdetektől a XIX. sz. végéig)</vt:lpstr>
      <vt:lpstr>A «klasszikus» orosz irodalom keletkezése.   Возникновение классической русской литературы.</vt:lpstr>
      <vt:lpstr> </vt:lpstr>
      <vt:lpstr>Az orosz irodalom keletkezésének körülményei Условия возникновения русской литературы</vt:lpstr>
      <vt:lpstr>Az európai kultúra kontextusában В контексте европейской культуры</vt:lpstr>
      <vt:lpstr>PowerPoint Presentation</vt:lpstr>
      <vt:lpstr>A középkori – óorosz irodalom Средневековая древнерусская литература</vt:lpstr>
      <vt:lpstr>PowerPoint Presentation</vt:lpstr>
      <vt:lpstr>Az óorosz irodalom történeti periodizációja   Периодизация истории древнерусской литературы</vt:lpstr>
      <vt:lpstr>PowerPoint Presentation</vt:lpstr>
      <vt:lpstr>PowerPoint Presentation</vt:lpstr>
      <vt:lpstr>PowerPoint Presentation</vt:lpstr>
      <vt:lpstr>Képek forrásai Источники иллюстраций</vt:lpstr>
    </vt:vector>
  </TitlesOfParts>
  <Company>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Russian Literature 1.</dc:title>
  <dc:creator>Szokolov Denise</dc:creator>
  <cp:lastModifiedBy>Denise Szokolov</cp:lastModifiedBy>
  <cp:revision>180</cp:revision>
  <dcterms:created xsi:type="dcterms:W3CDTF">2007-07-03T09:09:34Z</dcterms:created>
  <dcterms:modified xsi:type="dcterms:W3CDTF">2019-09-07T10:45:33Z</dcterms:modified>
  <cp:category>Lecture Presentation</cp:category>
</cp:coreProperties>
</file>