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268" r:id="rId3"/>
    <p:sldId id="267" r:id="rId4"/>
    <p:sldId id="263" r:id="rId5"/>
    <p:sldId id="278" r:id="rId6"/>
    <p:sldId id="290" r:id="rId7"/>
    <p:sldId id="272" r:id="rId8"/>
    <p:sldId id="260" r:id="rId9"/>
    <p:sldId id="273" r:id="rId10"/>
    <p:sldId id="274" r:id="rId11"/>
    <p:sldId id="264" r:id="rId12"/>
    <p:sldId id="265" r:id="rId13"/>
    <p:sldId id="266" r:id="rId14"/>
    <p:sldId id="27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BA75"/>
    <a:srgbClr val="2D5FFF"/>
    <a:srgbClr val="003399"/>
    <a:srgbClr val="0033CC"/>
    <a:srgbClr val="FF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1" autoAdjust="0"/>
  </p:normalViewPr>
  <p:slideViewPr>
    <p:cSldViewPr>
      <p:cViewPr varScale="1">
        <p:scale>
          <a:sx n="84" d="100"/>
          <a:sy n="84" d="100"/>
        </p:scale>
        <p:origin x="9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792130E6-A58F-4917-9E72-20D002FAA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6306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E374217B-BF1A-40BE-8CDA-528932B20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037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5699A-8469-48F0-9673-FBEAD6CCA88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7710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9DF8D-7617-4F8D-859C-74431FE28B9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6434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EB641E-23CF-42A8-B926-CE46FB09898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288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BCA5BE-B039-4222-A13F-D9BAB27A3FA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5930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EAF28A-62AF-4F73-BB53-59DC437B2DB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8716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BF588F-959C-4ABD-AE52-BD95540350E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970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AC607-68AE-4BF1-A6E3-86C374FAB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65972-15D3-4547-BB06-952106DD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DE883-78EC-4961-A092-8C3396098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pPr>
              <a:defRPr/>
            </a:pPr>
            <a:fld id="{887AC89E-3A95-4DFA-907F-CB9043FD58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49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85EBD-1F79-4F38-94FA-D71246B936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6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7459F-D5FD-449D-9D69-88F98FB9A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93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62C3E-775F-4B5A-9585-595008BAF3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45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C4FF97-A634-421A-9D6A-FD9E846A9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42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C4EC3-C162-42A0-8725-38EAE078BF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1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03891-1628-4F50-AB43-9CBA9D210B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09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DD814-2F9E-4EEF-9FBB-2990A3C7AF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D2DD4-5CFD-4867-8811-CCDF66F3C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F589DD-3EEA-4EBB-98E1-41650F3B9D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84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C15F7-99A8-42B0-8FCD-6B14048E74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92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E2AB3-E4DE-4C98-B8BF-4D7F5E1625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8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D3189-D74C-4FE1-8A45-227E7B34C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7B23A-64CE-435F-8C2A-5E0629D51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3B56A-42EB-42AE-8772-BC96F8D1C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6E284-A3BA-4BD8-9560-D20F0A33D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A0324-DFB8-466B-B830-FEE1C99C3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F6AE3-E01C-483E-87F4-87B68C00E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D0423-8C4A-4C12-B03E-42BA29CC0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D6D14C14-77AF-4692-BD6B-8A03C3059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8C89D88C-F79D-495D-BEA7-7170AD42DC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5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slideplayer.org/10/2968521/slides/slide_24.jpg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://glazunov.ru/tvorchestvo/monumentalnye-raboty/raboty/1980-vklad-narodov-nashei-strany-v-mirovuyu-kulturu-i-tsivilizatsiyu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http://philechange.free.fr/russie/4608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04812"/>
            <a:ext cx="7848600" cy="5616575"/>
          </a:xfrm>
        </p:spPr>
        <p:txBody>
          <a:bodyPr/>
          <a:lstStyle/>
          <a:p>
            <a:pPr algn="l" eaLnBrk="1" hangingPunct="1">
              <a:defRPr/>
            </a:pPr>
            <a: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BBN-ORO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 11</a:t>
            </a:r>
            <a: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-231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/>
            </a:r>
            <a:b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</a:br>
            <a: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Orosz irodalomtörténet 1.:</a:t>
            </a:r>
            <a:r>
              <a:rPr lang="en-US" sz="32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/>
            </a:r>
            <a:br>
              <a:rPr lang="en-US" sz="32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</a:br>
            <a: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A 19. századi orosz irodalom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/>
            </a:r>
            <a:b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</a:br>
            <a: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vázlatos története</a:t>
            </a:r>
            <a:b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</a:br>
            <a:r>
              <a:rPr lang="hu-HU" sz="1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/>
            </a:r>
            <a:br>
              <a:rPr lang="hu-HU" sz="1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</a:br>
            <a: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OT-ORO-103</a:t>
            </a:r>
            <a:b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</a:br>
            <a: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Az orosz irodalom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 </a:t>
            </a:r>
            <a:r>
              <a:rPr lang="hu-H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>vázlatos története</a:t>
            </a:r>
            <a:r>
              <a:rPr lang="hu-HU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/>
            </a:r>
            <a:br>
              <a:rPr lang="hu-HU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</a:br>
            <a:r>
              <a:rPr lang="en-US" sz="1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  <a:t/>
            </a:r>
            <a:br>
              <a:rPr lang="en-US" sz="1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itchFamily="18" charset="0"/>
              </a:rPr>
            </a:br>
            <a:r>
              <a:rPr lang="hu-H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anose="02040502050405020303" pitchFamily="18" charset="0"/>
              </a:rPr>
              <a:t>BBN-ORO-241 Orosz irodalomtörténet 1. (Vázlatos irodalomtörténet a kezdetektől a XIX. sz. végéig)</a:t>
            </a:r>
            <a:endParaRPr lang="en-US" sz="32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eorgia" pitchFamily="18" charset="0"/>
            </a:endParaRP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708400" y="6021388"/>
            <a:ext cx="5256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</a:pPr>
            <a:r>
              <a:rPr lang="hu-HU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Tanár: Szokolov Makarné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642350" cy="6264275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hu-HU" sz="2400" b="1" dirty="0" smtClean="0">
                <a:latin typeface="Cambria" pitchFamily="18" charset="0"/>
              </a:rPr>
              <a:t>A monumentális historizmus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hu-HU" sz="2400" b="1" dirty="0" smtClean="0">
                <a:latin typeface="Cambria" pitchFamily="18" charset="0"/>
              </a:rPr>
              <a:t>két szakasza</a:t>
            </a:r>
            <a:br>
              <a:rPr lang="hu-HU" sz="2400" b="1" dirty="0" smtClean="0">
                <a:latin typeface="Cambria" pitchFamily="18" charset="0"/>
              </a:rPr>
            </a:br>
            <a:r>
              <a:rPr lang="ru-RU" sz="2400" b="1" dirty="0" smtClean="0">
                <a:latin typeface="Cambria" pitchFamily="18" charset="0"/>
              </a:rPr>
              <a:t>(</a:t>
            </a:r>
            <a:r>
              <a:rPr lang="ru-RU" sz="2400" b="1" dirty="0" smtClean="0">
                <a:solidFill>
                  <a:srgbClr val="0033CC"/>
                </a:solidFill>
                <a:latin typeface="Cambria" pitchFamily="18" charset="0"/>
              </a:rPr>
              <a:t>монументально-исторический стиль</a:t>
            </a:r>
            <a:r>
              <a:rPr lang="en-US" sz="2400" b="1" dirty="0" smtClean="0">
                <a:latin typeface="Cambria" pitchFamily="18" charset="0"/>
              </a:rPr>
              <a:t>)</a:t>
            </a:r>
            <a:r>
              <a:rPr lang="ru-RU" sz="2400" i="1" dirty="0" smtClean="0">
                <a:latin typeface="Cambria" pitchFamily="18" charset="0"/>
              </a:rPr>
              <a:t> </a:t>
            </a:r>
            <a:endParaRPr lang="en-US" sz="2400" dirty="0" smtClean="0">
              <a:latin typeface="Cambria" pitchFamily="18" charset="0"/>
            </a:endParaRPr>
          </a:p>
          <a:p>
            <a:pPr marL="180000" indent="-360000" eaLnBrk="1" hangingPunct="1">
              <a:buFont typeface="Wingdings" pitchFamily="2" charset="2"/>
              <a:buAutoNum type="arabicPeriod"/>
            </a:pPr>
            <a:r>
              <a:rPr lang="hu-HU" sz="2400" dirty="0" smtClean="0"/>
              <a:t>Az irodalom viszonylagos egységének</a:t>
            </a:r>
            <a:r>
              <a:rPr lang="en-US" sz="2400" dirty="0" smtClean="0"/>
              <a:t> </a:t>
            </a:r>
            <a:r>
              <a:rPr lang="hu-HU" sz="2400" dirty="0" smtClean="0"/>
              <a:t>korszaka</a:t>
            </a:r>
            <a:r>
              <a:rPr lang="ru-RU" sz="2400" dirty="0" smtClean="0"/>
              <a:t>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en-US" sz="2400" dirty="0" smtClean="0"/>
              <a:t>  </a:t>
            </a:r>
            <a:r>
              <a:rPr lang="hu-HU" sz="2400" dirty="0" smtClean="0"/>
              <a:t>(11. – 12. sz. kezdete):</a:t>
            </a:r>
            <a:endParaRPr lang="ru-RU" sz="2400" dirty="0" smtClean="0"/>
          </a:p>
          <a:p>
            <a:pPr marL="180000" indent="-360000" eaLnBrk="1" hangingPunct="1"/>
            <a:r>
              <a:rPr lang="hu-HU" sz="2000" dirty="0" smtClean="0"/>
              <a:t>két központú (Kijev, Novgorod),</a:t>
            </a:r>
          </a:p>
          <a:p>
            <a:pPr marL="180000" indent="-360000" eaLnBrk="1" hangingPunct="1"/>
            <a:r>
              <a:rPr lang="hu-HU" sz="2000" dirty="0" smtClean="0"/>
              <a:t>a történelmi historizmus stílusának kialakulása,</a:t>
            </a:r>
          </a:p>
          <a:p>
            <a:pPr marL="180000" indent="-360000" eaLnBrk="1" hangingPunct="1"/>
            <a:r>
              <a:rPr lang="hu-HU" sz="2000" dirty="0" smtClean="0"/>
              <a:t>hagiográfia és krónikaírás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0033CC"/>
                </a:solidFill>
              </a:rPr>
              <a:t>агиография, житие, летописание, летопись</a:t>
            </a:r>
            <a:endParaRPr lang="hu-HU" sz="2000" dirty="0" smtClean="0"/>
          </a:p>
          <a:p>
            <a:pPr marL="180000" indent="-360000" eaLnBrk="1" hangingPunct="1">
              <a:buFont typeface="Wingdings" pitchFamily="2" charset="2"/>
              <a:buAutoNum type="arabicPeriod" startAt="2"/>
            </a:pPr>
            <a:r>
              <a:rPr lang="hu-HU" sz="2400" dirty="0" smtClean="0"/>
              <a:t>Új irodalmi központok kialakulása kezdete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</a:t>
            </a:r>
            <a:r>
              <a:rPr lang="hu-HU" sz="2400" dirty="0" smtClean="0"/>
              <a:t>(</a:t>
            </a:r>
            <a:r>
              <a:rPr lang="en-US" sz="2400" dirty="0" smtClean="0"/>
              <a:t>kb.</a:t>
            </a:r>
            <a:r>
              <a:rPr lang="hu-HU" sz="2400" dirty="0" smtClean="0"/>
              <a:t> 1</a:t>
            </a:r>
            <a:r>
              <a:rPr lang="en-US" sz="2400" dirty="0" smtClean="0"/>
              <a:t>150 </a:t>
            </a:r>
            <a:r>
              <a:rPr lang="en-US" sz="2400" dirty="0" smtClean="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hu-HU" sz="2400" dirty="0" smtClean="0"/>
              <a:t> 1</a:t>
            </a:r>
            <a:r>
              <a:rPr lang="en-US" sz="2400" dirty="0" smtClean="0"/>
              <a:t>230 </a:t>
            </a:r>
            <a:r>
              <a:rPr lang="hu-HU" sz="2400" dirty="0" smtClean="0"/>
              <a:t>évek):</a:t>
            </a:r>
          </a:p>
          <a:p>
            <a:pPr marL="180000" indent="-360000" eaLnBrk="1" hangingPunct="1"/>
            <a:r>
              <a:rPr lang="hu-HU" sz="2000" dirty="0" smtClean="0"/>
              <a:t>a helyi jelleg irodalmi kifejeződése, a műfajpaletta szélesedése,</a:t>
            </a:r>
          </a:p>
          <a:p>
            <a:pPr marL="180000" indent="-360000" eaLnBrk="1" hangingPunct="1"/>
            <a:r>
              <a:rPr lang="hu-HU" sz="2000" dirty="0" smtClean="0"/>
              <a:t>a publicisztikai pátosz és az aktualitás erősödése;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en-US" sz="2000" dirty="0" smtClean="0"/>
              <a:t>  </a:t>
            </a:r>
            <a:r>
              <a:rPr lang="ru-RU" sz="2000" dirty="0" smtClean="0">
                <a:solidFill>
                  <a:srgbClr val="0033CC"/>
                </a:solidFill>
              </a:rPr>
              <a:t>набор жанров, публицистика, публицистичность и злободневность</a:t>
            </a:r>
          </a:p>
          <a:p>
            <a:pPr marL="180000" indent="-360000" eaLnBrk="1" hangingPunct="1">
              <a:buFontTx/>
              <a:buAutoNum type="arabicPeriod" startAt="3"/>
            </a:pPr>
            <a:r>
              <a:rPr lang="hu-HU" sz="2400" dirty="0" smtClean="0"/>
              <a:t>A tatárdúlás korának irodalma </a:t>
            </a:r>
            <a:br>
              <a:rPr lang="hu-HU" sz="2400" dirty="0" smtClean="0"/>
            </a:br>
            <a:r>
              <a:rPr lang="en-US" sz="2400" dirty="0" smtClean="0"/>
              <a:t>  </a:t>
            </a:r>
            <a:r>
              <a:rPr lang="hu-HU" sz="2400" dirty="0" smtClean="0"/>
              <a:t>(kb. 1230– 1350) (</a:t>
            </a:r>
            <a:r>
              <a:rPr lang="ru-RU" sz="2400" dirty="0" smtClean="0">
                <a:solidFill>
                  <a:srgbClr val="0033CC"/>
                </a:solidFill>
              </a:rPr>
              <a:t>монголо-татарское нашествие</a:t>
            </a:r>
            <a:r>
              <a:rPr lang="hu-HU" sz="2400" dirty="0" smtClean="0"/>
              <a:t>)</a:t>
            </a:r>
          </a:p>
          <a:p>
            <a:pPr marL="180000" indent="-360000" eaLnBrk="1" hangingPunct="1"/>
            <a:r>
              <a:rPr lang="hu-HU" sz="2000" dirty="0" smtClean="0"/>
              <a:t>egy domináló téma </a:t>
            </a:r>
            <a:r>
              <a:rPr lang="hu-HU" sz="2000" dirty="0" smtClean="0">
                <a:sym typeface="Wingdings 3" pitchFamily="18" charset="2"/>
              </a:rPr>
              <a:t></a:t>
            </a:r>
            <a:r>
              <a:rPr lang="hu-HU" sz="2000" dirty="0" smtClean="0"/>
              <a:t>történelmi elbeszélések</a:t>
            </a:r>
            <a:br>
              <a:rPr lang="hu-HU" sz="2000" dirty="0" smtClean="0"/>
            </a:br>
            <a:r>
              <a:rPr lang="en-US" sz="2000" dirty="0" smtClean="0"/>
              <a:t>  </a:t>
            </a:r>
            <a:r>
              <a:rPr lang="hu-HU" sz="2000" dirty="0" smtClean="0"/>
              <a:t>(</a:t>
            </a:r>
            <a:r>
              <a:rPr lang="ru-RU" sz="2000" dirty="0" smtClean="0">
                <a:solidFill>
                  <a:srgbClr val="0033CC"/>
                </a:solidFill>
              </a:rPr>
              <a:t>военные повести</a:t>
            </a:r>
            <a:r>
              <a:rPr lang="hu-HU" sz="2000" dirty="0" smtClean="0"/>
              <a:t>),</a:t>
            </a:r>
          </a:p>
          <a:p>
            <a:pPr marL="180000" indent="-360000" eaLnBrk="1" hangingPunct="1"/>
            <a:r>
              <a:rPr lang="hu-HU" sz="2000" dirty="0" smtClean="0"/>
              <a:t>tragikus lírai fennköltség (</a:t>
            </a:r>
            <a:r>
              <a:rPr lang="ru-RU" sz="2000" dirty="0" smtClean="0">
                <a:solidFill>
                  <a:srgbClr val="0033CC"/>
                </a:solidFill>
              </a:rPr>
              <a:t>трагизм</a:t>
            </a:r>
            <a:r>
              <a:rPr lang="hu-HU" sz="2000" dirty="0" smtClean="0">
                <a:solidFill>
                  <a:srgbClr val="0033CC"/>
                </a:solidFill>
              </a:rPr>
              <a:t>, </a:t>
            </a:r>
            <a:r>
              <a:rPr lang="ru-RU" sz="2000" dirty="0" smtClean="0">
                <a:solidFill>
                  <a:srgbClr val="0033CC"/>
                </a:solidFill>
              </a:rPr>
              <a:t>лирическая приподнятость</a:t>
            </a:r>
            <a:r>
              <a:rPr lang="hu-HU" sz="2000" dirty="0" smtClean="0">
                <a:solidFill>
                  <a:srgbClr val="0033CC"/>
                </a:solidFill>
              </a:rPr>
              <a:t>)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539750" y="404813"/>
            <a:ext cx="8280400" cy="6048375"/>
          </a:xfrm>
        </p:spPr>
        <p:txBody>
          <a:bodyPr/>
          <a:lstStyle/>
          <a:p>
            <a:pPr marL="360000" indent="-360000" eaLnBrk="1" hangingPunct="1">
              <a:spcBef>
                <a:spcPts val="600"/>
              </a:spcBef>
              <a:buFontTx/>
              <a:buAutoNum type="arabicPeriod" startAt="4"/>
              <a:defRPr/>
            </a:pPr>
            <a:r>
              <a:rPr lang="hu-HU" sz="2400" dirty="0" smtClean="0"/>
              <a:t>A „prereneszánsz” kora</a:t>
            </a:r>
            <a:br>
              <a:rPr lang="hu-HU" sz="2400" dirty="0" smtClean="0"/>
            </a:br>
            <a:r>
              <a:rPr lang="hu-HU" sz="2400" dirty="0" smtClean="0"/>
              <a:t>(1350–1450) (</a:t>
            </a:r>
            <a:r>
              <a:rPr lang="ru-RU" sz="2400" dirty="0" smtClean="0">
                <a:solidFill>
                  <a:srgbClr val="0033CC"/>
                </a:solidFill>
              </a:rPr>
              <a:t>эпоха Предвозрождения</a:t>
            </a:r>
            <a:r>
              <a:rPr lang="hu-HU" sz="2400" dirty="0" smtClean="0"/>
              <a:t>)</a:t>
            </a:r>
          </a:p>
          <a:p>
            <a:pPr marL="1080000" indent="-360000" eaLnBrk="1" hangingPunct="1">
              <a:spcBef>
                <a:spcPts val="0"/>
              </a:spcBef>
              <a:defRPr/>
            </a:pPr>
            <a:r>
              <a:rPr lang="hu-HU" sz="2000" dirty="0" smtClean="0"/>
              <a:t>emocionálisan expresszív stílus</a:t>
            </a:r>
            <a:br>
              <a:rPr lang="hu-HU" sz="2000" dirty="0" smtClean="0"/>
            </a:br>
            <a:r>
              <a:rPr lang="hu-HU" sz="2000" dirty="0" smtClean="0"/>
              <a:t>(</a:t>
            </a:r>
            <a:r>
              <a:rPr lang="ru-RU" sz="2000" dirty="0" smtClean="0">
                <a:solidFill>
                  <a:srgbClr val="0033CC"/>
                </a:solidFill>
              </a:rPr>
              <a:t>эмоционально-экспрессивный стиль</a:t>
            </a:r>
            <a:r>
              <a:rPr lang="hu-HU" sz="2000" dirty="0" smtClean="0"/>
              <a:t>),</a:t>
            </a:r>
          </a:p>
          <a:p>
            <a:pPr marL="1080000" indent="-360000" eaLnBrk="1" hangingPunct="1">
              <a:spcBef>
                <a:spcPts val="0"/>
              </a:spcBef>
              <a:defRPr/>
            </a:pPr>
            <a:r>
              <a:rPr lang="hu-HU" sz="2000" dirty="0" smtClean="0"/>
              <a:t>a krónikaírás, a történelmi elbeszélés és</a:t>
            </a:r>
            <a:br>
              <a:rPr lang="hu-HU" sz="2000" dirty="0" smtClean="0"/>
            </a:br>
            <a:r>
              <a:rPr lang="hu-HU" sz="2000" dirty="0" smtClean="0"/>
              <a:t>a panegirikus (dicsőítő) irodalom újjászületése;</a:t>
            </a:r>
            <a:br>
              <a:rPr lang="hu-HU" sz="2000" dirty="0" smtClean="0"/>
            </a:br>
            <a:r>
              <a:rPr lang="hu-HU" sz="2000" dirty="0" smtClean="0"/>
              <a:t>(</a:t>
            </a:r>
            <a:r>
              <a:rPr lang="ru-RU" sz="2000" dirty="0" smtClean="0">
                <a:solidFill>
                  <a:srgbClr val="0033CC"/>
                </a:solidFill>
              </a:rPr>
              <a:t>панегирическая литература</a:t>
            </a:r>
            <a:r>
              <a:rPr lang="hu-HU" sz="2000" dirty="0" smtClean="0"/>
              <a:t>)</a:t>
            </a:r>
            <a:endParaRPr lang="ru-RU" sz="2000" dirty="0" smtClean="0"/>
          </a:p>
          <a:p>
            <a:pPr marL="360000" indent="-360000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 startAt="5"/>
              <a:defRPr/>
            </a:pPr>
            <a:r>
              <a:rPr lang="hu-HU" sz="2400" dirty="0" smtClean="0"/>
              <a:t>A „prereneszánsz” háttérbe szorítása</a:t>
            </a:r>
            <a:br>
              <a:rPr lang="hu-HU" sz="2400" dirty="0" smtClean="0"/>
            </a:br>
            <a:r>
              <a:rPr lang="hu-HU" sz="2400" dirty="0" smtClean="0"/>
              <a:t> (1450-es – 1550-es évek)</a:t>
            </a:r>
          </a:p>
          <a:p>
            <a:pPr marL="1080000" indent="-360000" eaLnBrk="1" hangingPunct="1">
              <a:spcBef>
                <a:spcPts val="0"/>
              </a:spcBef>
              <a:defRPr/>
            </a:pPr>
            <a:r>
              <a:rPr lang="hu-HU" sz="2000" dirty="0" smtClean="0"/>
              <a:t>új formák — világi elbeszélő művek</a:t>
            </a:r>
            <a:br>
              <a:rPr lang="hu-HU" sz="2000" dirty="0" smtClean="0"/>
            </a:br>
            <a:r>
              <a:rPr lang="hu-HU" sz="2000" dirty="0" smtClean="0"/>
              <a:t>(</a:t>
            </a:r>
            <a:r>
              <a:rPr lang="ru-RU" sz="2000" dirty="0" smtClean="0">
                <a:solidFill>
                  <a:srgbClr val="0033CC"/>
                </a:solidFill>
              </a:rPr>
              <a:t>светская повествовательная литература</a:t>
            </a:r>
            <a:r>
              <a:rPr lang="hu-HU" sz="2000" dirty="0" smtClean="0">
                <a:solidFill>
                  <a:srgbClr val="0033CC"/>
                </a:solidFill>
              </a:rPr>
              <a:t>,</a:t>
            </a:r>
            <a:br>
              <a:rPr lang="hu-HU" sz="2000" dirty="0" smtClean="0">
                <a:solidFill>
                  <a:srgbClr val="0033CC"/>
                </a:solidFill>
              </a:rPr>
            </a:br>
            <a:r>
              <a:rPr lang="ru-RU" sz="2000" dirty="0" smtClean="0">
                <a:solidFill>
                  <a:srgbClr val="0033CC"/>
                </a:solidFill>
              </a:rPr>
              <a:t>беллетристика, повести</a:t>
            </a:r>
            <a:r>
              <a:rPr lang="hu-HU" sz="2000" dirty="0" smtClean="0"/>
              <a:t>),</a:t>
            </a:r>
          </a:p>
          <a:p>
            <a:pPr marL="1080000" indent="-360000" eaLnBrk="1" hangingPunct="1">
              <a:spcBef>
                <a:spcPts val="0"/>
              </a:spcBef>
              <a:defRPr/>
            </a:pPr>
            <a:r>
              <a:rPr lang="hu-HU" sz="2000" dirty="0" smtClean="0"/>
              <a:t>a publicisztika előretörése.</a:t>
            </a:r>
          </a:p>
          <a:p>
            <a:pPr marL="360000" indent="-360000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 startAt="6"/>
              <a:defRPr/>
            </a:pPr>
            <a:r>
              <a:rPr lang="hu-HU" sz="2400" dirty="0" smtClean="0"/>
              <a:t>A második monumentalizmus kora</a:t>
            </a:r>
            <a:br>
              <a:rPr lang="hu-HU" sz="2400" dirty="0" smtClean="0"/>
            </a:br>
            <a:r>
              <a:rPr lang="hu-HU" sz="2400" dirty="0" smtClean="0"/>
              <a:t>(16. sz. második fele) (</a:t>
            </a:r>
            <a:r>
              <a:rPr lang="ru-RU" sz="2400" dirty="0" smtClean="0">
                <a:solidFill>
                  <a:srgbClr val="0033CC"/>
                </a:solidFill>
              </a:rPr>
              <a:t>второй монументализм</a:t>
            </a:r>
            <a:r>
              <a:rPr lang="hu-HU" sz="2400" dirty="0" smtClean="0"/>
              <a:t>)</a:t>
            </a:r>
          </a:p>
          <a:p>
            <a:pPr marL="1080000" indent="-36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 smtClean="0"/>
              <a:t>a „hivatalos” vonulat az irodalomban (</a:t>
            </a:r>
            <a:r>
              <a:rPr lang="ru-RU" sz="2000" dirty="0" smtClean="0">
                <a:solidFill>
                  <a:srgbClr val="0033CC"/>
                </a:solidFill>
              </a:rPr>
              <a:t>«официальная струя»</a:t>
            </a:r>
            <a:r>
              <a:rPr lang="hu-HU" sz="2000" dirty="0" smtClean="0"/>
              <a:t>)</a:t>
            </a:r>
            <a:endParaRPr lang="ru-RU" sz="2000" dirty="0" smtClean="0"/>
          </a:p>
          <a:p>
            <a:pPr marL="1080000" indent="-36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 smtClean="0"/>
              <a:t>a hagyományokat felélesztő műfajok, témák, stílusjegyek.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28625" y="285750"/>
            <a:ext cx="8280400" cy="6215063"/>
          </a:xfrm>
        </p:spPr>
        <p:txBody>
          <a:bodyPr/>
          <a:lstStyle/>
          <a:p>
            <a:pPr marL="177800" indent="-177800" algn="ctr" eaLnBrk="1" hangingPunct="1">
              <a:spcBef>
                <a:spcPct val="15000"/>
              </a:spcBef>
              <a:spcAft>
                <a:spcPct val="15000"/>
              </a:spcAft>
              <a:buFontTx/>
              <a:buNone/>
              <a:defRPr/>
            </a:pPr>
            <a:r>
              <a:rPr lang="hu-HU" b="1" i="1" dirty="0" smtClean="0"/>
              <a:t>Átmenet az óorosz irodalomtól az újkori orosz irodalomhoz</a:t>
            </a:r>
            <a:r>
              <a:rPr lang="hu-HU" i="1" dirty="0" smtClean="0"/>
              <a:t/>
            </a:r>
            <a:br>
              <a:rPr lang="hu-HU" i="1" dirty="0" smtClean="0"/>
            </a:br>
            <a:r>
              <a:rPr lang="ru-RU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Переход от</a:t>
            </a:r>
            <a:r>
              <a:rPr lang="hu-HU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древнерусской к русской</a:t>
            </a:r>
            <a:r>
              <a:rPr lang="hu-HU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литературе нового времени</a:t>
            </a:r>
            <a:endParaRPr lang="en-US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0000" indent="-360000" eaLnBrk="1" hangingPunct="1">
              <a:spcBef>
                <a:spcPts val="0"/>
              </a:spcBef>
              <a:spcAft>
                <a:spcPts val="600"/>
              </a:spcAft>
              <a:buFontTx/>
              <a:buAutoNum type="arabicPeriod" startAt="7"/>
              <a:defRPr/>
            </a:pPr>
            <a:r>
              <a:rPr lang="hu-HU" sz="2400" dirty="0" smtClean="0"/>
              <a:t>A 17. sz. első felének irodalma:</a:t>
            </a:r>
          </a:p>
          <a:p>
            <a:pPr marL="1080000" indent="-36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 smtClean="0"/>
              <a:t>a hagyományos értékrend felbomlása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hu-HU" sz="2000" dirty="0" smtClean="0"/>
              <a:t>(</a:t>
            </a:r>
            <a:r>
              <a:rPr lang="ru-RU" sz="2000" dirty="0" smtClean="0">
                <a:solidFill>
                  <a:srgbClr val="0033CC"/>
                </a:solidFill>
              </a:rPr>
              <a:t>распадение традиционной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0033CC"/>
                </a:solidFill>
              </a:rPr>
              <a:t>системы ценностей</a:t>
            </a:r>
            <a:r>
              <a:rPr lang="hu-HU" sz="2000" dirty="0" smtClean="0"/>
              <a:t>),</a:t>
            </a:r>
          </a:p>
          <a:p>
            <a:pPr marL="1080000" indent="-36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 smtClean="0"/>
              <a:t>egyéni sors</a:t>
            </a:r>
            <a:r>
              <a:rPr lang="ru-RU" sz="2000" dirty="0" smtClean="0"/>
              <a:t> </a:t>
            </a:r>
            <a:r>
              <a:rPr lang="hu-HU" sz="2000" dirty="0" smtClean="0"/>
              <a:t>és látásmód</a:t>
            </a:r>
            <a:r>
              <a:rPr lang="ru-RU" sz="2000" dirty="0" smtClean="0"/>
              <a:t> (</a:t>
            </a:r>
            <a:r>
              <a:rPr lang="ru-RU" sz="2000" dirty="0" smtClean="0">
                <a:solidFill>
                  <a:srgbClr val="0033CC"/>
                </a:solidFill>
              </a:rPr>
              <a:t>индивидуальное начало</a:t>
            </a:r>
            <a:r>
              <a:rPr lang="ru-RU" sz="2000" dirty="0" smtClean="0"/>
              <a:t>),</a:t>
            </a:r>
            <a:endParaRPr lang="hu-HU" sz="2000" dirty="0" smtClean="0"/>
          </a:p>
          <a:p>
            <a:pPr marL="1080000" indent="-36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 smtClean="0"/>
              <a:t>a tudósköltészet megszületése</a:t>
            </a:r>
            <a:r>
              <a:rPr lang="ru-RU" sz="2000" dirty="0" smtClean="0"/>
              <a:t> (</a:t>
            </a:r>
            <a:r>
              <a:rPr lang="ru-RU" sz="2000" dirty="0" smtClean="0">
                <a:solidFill>
                  <a:srgbClr val="0033CC"/>
                </a:solidFill>
              </a:rPr>
              <a:t>книжная поэзия</a:t>
            </a:r>
            <a:r>
              <a:rPr lang="ru-RU" sz="2000" dirty="0" smtClean="0"/>
              <a:t>)</a:t>
            </a:r>
            <a:r>
              <a:rPr lang="hu-HU" sz="2000" dirty="0" smtClean="0"/>
              <a:t>;</a:t>
            </a:r>
          </a:p>
          <a:p>
            <a:pPr marL="360000" indent="-360000" eaLnBrk="1" hangingPunct="1">
              <a:spcBef>
                <a:spcPts val="0"/>
              </a:spcBef>
              <a:spcAft>
                <a:spcPts val="600"/>
              </a:spcAft>
              <a:buFontTx/>
              <a:buAutoNum type="arabicPeriod" startAt="8"/>
              <a:defRPr/>
            </a:pPr>
            <a:r>
              <a:rPr lang="hu-HU" sz="2400" dirty="0" smtClean="0"/>
              <a:t>A 17. sz. második fele:</a:t>
            </a:r>
          </a:p>
          <a:p>
            <a:pPr marL="1080000" indent="-36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 smtClean="0"/>
              <a:t>életrajziság</a:t>
            </a:r>
            <a:r>
              <a:rPr lang="ru-RU" sz="2000" dirty="0" smtClean="0"/>
              <a:t> (</a:t>
            </a:r>
            <a:r>
              <a:rPr lang="ru-RU" sz="2000" dirty="0" smtClean="0">
                <a:solidFill>
                  <a:srgbClr val="0033CC"/>
                </a:solidFill>
              </a:rPr>
              <a:t>биографичность</a:t>
            </a:r>
            <a:r>
              <a:rPr lang="ru-RU" sz="2000" dirty="0" smtClean="0"/>
              <a:t>)</a:t>
            </a:r>
            <a:r>
              <a:rPr lang="hu-HU" sz="2000" dirty="0" smtClean="0"/>
              <a:t>,</a:t>
            </a:r>
          </a:p>
          <a:p>
            <a:pPr marL="1080000" indent="-36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 smtClean="0"/>
              <a:t>az egyéni stílusok alakulása</a:t>
            </a:r>
            <a:r>
              <a:rPr lang="ru-RU" sz="2000" dirty="0" smtClean="0"/>
              <a:t> (</a:t>
            </a:r>
            <a:r>
              <a:rPr lang="ru-RU" sz="2000" dirty="0" smtClean="0">
                <a:solidFill>
                  <a:srgbClr val="0033CC"/>
                </a:solidFill>
              </a:rPr>
              <a:t>индивидуальный стиль</a:t>
            </a:r>
            <a:r>
              <a:rPr lang="ru-RU" sz="2000" dirty="0" smtClean="0"/>
              <a:t>)</a:t>
            </a:r>
            <a:r>
              <a:rPr lang="hu-HU" sz="2000" dirty="0" smtClean="0"/>
              <a:t>,</a:t>
            </a:r>
          </a:p>
          <a:p>
            <a:pPr marL="1080000" indent="-36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 smtClean="0"/>
              <a:t>új irodalmi fajok és műfajok (</a:t>
            </a:r>
            <a:r>
              <a:rPr lang="ru-RU" sz="2000" dirty="0" smtClean="0">
                <a:solidFill>
                  <a:srgbClr val="0033CC"/>
                </a:solidFill>
              </a:rPr>
              <a:t>литературный род, жанр</a:t>
            </a:r>
            <a:r>
              <a:rPr lang="hu-HU" sz="2000" dirty="0" smtClean="0"/>
              <a:t>)</a:t>
            </a:r>
            <a:r>
              <a:rPr lang="ru-RU" sz="2000" dirty="0" smtClean="0"/>
              <a:t>:</a:t>
            </a:r>
            <a:br>
              <a:rPr lang="ru-RU" sz="2000" dirty="0" smtClean="0"/>
            </a:br>
            <a:r>
              <a:rPr lang="hu-HU" sz="2000" dirty="0" smtClean="0"/>
              <a:t>	líra</a:t>
            </a:r>
            <a:r>
              <a:rPr lang="ru-RU" sz="2000" dirty="0" smtClean="0"/>
              <a:t>: </a:t>
            </a:r>
            <a:r>
              <a:rPr lang="hu-HU" sz="2000" dirty="0" smtClean="0"/>
              <a:t>szillabikus költészet</a:t>
            </a:r>
            <a:br>
              <a:rPr lang="hu-HU" sz="2000" dirty="0" smtClean="0"/>
            </a:br>
            <a:r>
              <a:rPr lang="hu-HU" sz="2000" dirty="0" smtClean="0"/>
              <a:t>	(</a:t>
            </a:r>
            <a:r>
              <a:rPr lang="ru-RU" sz="2000" dirty="0" smtClean="0">
                <a:solidFill>
                  <a:srgbClr val="0033CC"/>
                </a:solidFill>
              </a:rPr>
              <a:t>лирика, силлабическая поэзия</a:t>
            </a:r>
            <a:r>
              <a:rPr lang="hu-HU" sz="2000" dirty="0" smtClean="0"/>
              <a:t>),</a:t>
            </a:r>
            <a:br>
              <a:rPr lang="hu-HU" sz="2000" dirty="0" smtClean="0"/>
            </a:br>
            <a:r>
              <a:rPr lang="hu-HU" sz="2000" dirty="0" smtClean="0"/>
              <a:t>	színház</a:t>
            </a:r>
            <a:r>
              <a:rPr lang="ru-RU" sz="2000" dirty="0" smtClean="0"/>
              <a:t> </a:t>
            </a:r>
            <a:r>
              <a:rPr lang="hu-HU" sz="2000" dirty="0" smtClean="0"/>
              <a:t>és dráma (</a:t>
            </a:r>
            <a:r>
              <a:rPr lang="ru-RU" sz="2000" dirty="0" smtClean="0">
                <a:solidFill>
                  <a:srgbClr val="0033CC"/>
                </a:solidFill>
              </a:rPr>
              <a:t>театр, драма</a:t>
            </a:r>
            <a:r>
              <a:rPr lang="hu-HU" sz="2000" dirty="0" smtClean="0"/>
              <a:t>)</a:t>
            </a:r>
          </a:p>
          <a:p>
            <a:pPr marL="1080000" indent="-36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 smtClean="0"/>
              <a:t>az orosz barokk (</a:t>
            </a:r>
            <a:r>
              <a:rPr lang="ru-RU" sz="2000" dirty="0" smtClean="0">
                <a:solidFill>
                  <a:srgbClr val="0033CC"/>
                </a:solidFill>
              </a:rPr>
              <a:t>русское барокко</a:t>
            </a:r>
            <a:r>
              <a:rPr lang="hu-HU" sz="2000" dirty="0" smtClean="0">
                <a:solidFill>
                  <a:srgbClr val="0033CC"/>
                </a:solidFill>
              </a:rPr>
              <a:t>).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7329" y="168728"/>
            <a:ext cx="8229600" cy="95601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u-HU" sz="2800" b="1" dirty="0" smtClean="0">
                <a:latin typeface="Georgia" pitchFamily="18" charset="0"/>
              </a:rPr>
              <a:t>Képek forrásai</a:t>
            </a:r>
            <a:r>
              <a:rPr lang="ru-RU" sz="2800" b="1" dirty="0" smtClean="0">
                <a:latin typeface="Georgia" pitchFamily="18" charset="0"/>
              </a:rPr>
              <a:t/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Источники иллюстраций</a:t>
            </a:r>
            <a:endParaRPr lang="en-US" sz="2800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628000" y="1818000"/>
            <a:ext cx="6516000" cy="369923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u-HU" sz="1400" u="sng" dirty="0" smtClean="0">
                <a:hlinkClick r:id="rId2"/>
              </a:rPr>
              <a:t>http</a:t>
            </a:r>
            <a:r>
              <a:rPr lang="hu-HU" sz="1400" u="sng" dirty="0">
                <a:hlinkClick r:id="rId2"/>
              </a:rPr>
              <a:t>://</a:t>
            </a:r>
            <a:r>
              <a:rPr lang="hu-HU" sz="1400" u="sng" dirty="0" smtClean="0">
                <a:hlinkClick r:id="rId2"/>
              </a:rPr>
              <a:t>glazunov.ru/tvorchestvo/monumentalnye-raboty/raboty/1980-vklad-narodov-nashei-strany-v-mirovuyu-kulturu-i-tsivilizatsiyu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hu-HU" sz="1400" i="1" dirty="0"/>
              <a:t>I. I. Glazunov</a:t>
            </a:r>
            <a:r>
              <a:rPr lang="hu-HU" sz="1400" dirty="0"/>
              <a:t>, Oroszország népeinek hozzájárulása a világkultúra és civilizáció fejlődéséhez, 1980, Párizs, UNESCO-központ.</a:t>
            </a:r>
            <a:r>
              <a:rPr lang="en-US" sz="1400" dirty="0" smtClean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 smtClean="0"/>
              <a:t>		</a:t>
            </a:r>
            <a:r>
              <a:rPr lang="ru-RU" sz="1400" dirty="0" smtClean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hu-HU" sz="1400" u="sng" dirty="0" smtClean="0">
                <a:hlinkClick r:id="rId3"/>
              </a:rPr>
              <a:t>http</a:t>
            </a:r>
            <a:r>
              <a:rPr lang="hu-HU" sz="1400" u="sng" dirty="0">
                <a:hlinkClick r:id="rId3"/>
              </a:rPr>
              <a:t>://</a:t>
            </a:r>
            <a:r>
              <a:rPr lang="hu-HU" sz="1400" u="sng" dirty="0" smtClean="0">
                <a:hlinkClick r:id="rId3"/>
              </a:rPr>
              <a:t>images.slideplayer.org/10/2968521/slides/slide_24.jpg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dirty="0" smtClean="0"/>
              <a:t>Rota Vergilii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400" dirty="0"/>
          </a:p>
          <a:p>
            <a:pPr>
              <a:lnSpc>
                <a:spcPct val="90000"/>
              </a:lnSpc>
              <a:buFontTx/>
              <a:buNone/>
            </a:pPr>
            <a:endParaRPr lang="en-US" sz="1400" dirty="0"/>
          </a:p>
          <a:p>
            <a:pPr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1400" dirty="0"/>
          </a:p>
          <a:p>
            <a:pPr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sz="1400" u="sng" dirty="0" smtClean="0">
                <a:hlinkClick r:id="rId4"/>
              </a:rPr>
              <a:t>http</a:t>
            </a:r>
            <a:r>
              <a:rPr lang="hu-HU" sz="1400" u="sng" dirty="0">
                <a:hlinkClick r:id="rId4"/>
              </a:rPr>
              <a:t>://philechange.free.fr/russie/4608.jpg</a:t>
            </a:r>
            <a:endParaRPr lang="en-US" sz="1400" dirty="0" smtClean="0"/>
          </a:p>
        </p:txBody>
      </p:sp>
      <p:pic>
        <p:nvPicPr>
          <p:cNvPr id="1026" name="Picture 2" descr="Glazunov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17996"/>
            <a:ext cx="2520000" cy="834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RotaVergilii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97764"/>
            <a:ext cx="999193" cy="1012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Shedevry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8" y="4356338"/>
            <a:ext cx="1726304" cy="99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54" name="Group 14"/>
          <p:cNvGraphicFramePr>
            <a:graphicFrameLocks noGrp="1"/>
          </p:cNvGraphicFramePr>
          <p:nvPr/>
        </p:nvGraphicFramePr>
        <p:xfrm>
          <a:off x="684213" y="1196975"/>
          <a:ext cx="7775575" cy="518160"/>
        </p:xfrm>
        <a:graphic>
          <a:graphicData uri="http://schemas.openxmlformats.org/drawingml/2006/table">
            <a:tbl>
              <a:tblPr/>
              <a:tblGrid>
                <a:gridCol w="777557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55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47700" y="1233488"/>
            <a:ext cx="7848600" cy="4391025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A 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«</a:t>
            </a:r>
            <a:r>
              <a:rPr lang="hu-H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klasszikus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»</a:t>
            </a:r>
            <a:r>
              <a:rPr lang="hu-H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 orosz irodalom keletkezése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.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/>
            </a:r>
            <a:b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/>
            </a:r>
            <a:b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 </a:t>
            </a: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Возникновение</a:t>
            </a:r>
            <a:b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классической русской литературы.</a:t>
            </a:r>
            <a:endParaRPr lang="en-US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spcAft>
                <a:spcPct val="20000"/>
              </a:spcAft>
              <a:defRPr/>
            </a:pPr>
            <a:r>
              <a:rPr lang="hu-HU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hu-HU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332656"/>
            <a:ext cx="7775575" cy="5957019"/>
          </a:xfrm>
        </p:spPr>
        <p:txBody>
          <a:bodyPr>
            <a:normAutofit lnSpcReduction="10000"/>
          </a:bodyPr>
          <a:lstStyle/>
          <a:p>
            <a:pPr marL="812800" indent="-812800" eaLnBrk="1" hangingPunct="1">
              <a:spcAft>
                <a:spcPts val="1200"/>
              </a:spcAft>
              <a:buFontTx/>
              <a:buAutoNum type="arabicPeriod"/>
              <a:defRPr/>
            </a:pPr>
            <a:r>
              <a:rPr lang="hu-HU" sz="2600" dirty="0" smtClean="0"/>
              <a:t>A «klasszikus» irodalom fogalma</a:t>
            </a:r>
            <a:r>
              <a:rPr lang="en-US" sz="2600" dirty="0" smtClean="0"/>
              <a:t> </a:t>
            </a:r>
            <a:endParaRPr lang="hu-HU" sz="2600" dirty="0" smtClean="0"/>
          </a:p>
          <a:p>
            <a:pPr marL="812800" indent="-812800" eaLnBrk="1" hangingPunct="1">
              <a:spcAft>
                <a:spcPts val="1200"/>
              </a:spcAft>
              <a:buFontTx/>
              <a:buAutoNum type="arabicPeriod"/>
              <a:defRPr/>
            </a:pPr>
            <a:r>
              <a:rPr lang="hu-HU" sz="2600" dirty="0" smtClean="0"/>
              <a:t>A 19. századi orosz «klasszikus» irodalom előzményei:</a:t>
            </a:r>
          </a:p>
          <a:p>
            <a:pPr marL="971550" lvl="1" indent="-514350" eaLnBrk="1" hangingPunct="1">
              <a:spcAft>
                <a:spcPts val="1800"/>
              </a:spcAft>
              <a:buFont typeface="+mj-lt"/>
              <a:buAutoNum type="romanUcPeriod"/>
              <a:defRPr/>
            </a:pPr>
            <a:r>
              <a:rPr lang="hu-HU" sz="2000" dirty="0" smtClean="0"/>
              <a:t>Archaikus kora (kb. i. sz. u. 10. századig)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u-HU" sz="2000" dirty="0" smtClean="0"/>
              <a:t>nincs „irodalma”, a „szóművészet” nyomait megőrizte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u-HU" sz="2000" dirty="0" smtClean="0"/>
              <a:t>a folklór.</a:t>
            </a:r>
          </a:p>
          <a:p>
            <a:pPr marL="971550" lvl="1" indent="-514350" eaLnBrk="1" hangingPunct="1">
              <a:spcAft>
                <a:spcPts val="600"/>
              </a:spcAft>
              <a:buFont typeface="+mj-lt"/>
              <a:buAutoNum type="romanUcPeriod"/>
              <a:defRPr/>
            </a:pPr>
            <a:r>
              <a:rPr lang="hu-HU" sz="2000" b="1" dirty="0" smtClean="0">
                <a:solidFill>
                  <a:srgbClr val="2D5FFF"/>
                </a:solidFill>
              </a:rPr>
              <a:t>Középkori orosz irodalom (10.–17. sz.).</a:t>
            </a:r>
            <a:r>
              <a:rPr lang="en-US" sz="2000" b="1" dirty="0" smtClean="0">
                <a:solidFill>
                  <a:srgbClr val="2D5FFF"/>
                </a:solidFill>
              </a:rPr>
              <a:t/>
            </a:r>
            <a:br>
              <a:rPr lang="en-US" sz="2000" b="1" dirty="0" smtClean="0">
                <a:solidFill>
                  <a:srgbClr val="2D5FFF"/>
                </a:solidFill>
              </a:rPr>
            </a:br>
            <a:r>
              <a:rPr lang="hu-HU" sz="2000" dirty="0" smtClean="0"/>
              <a:t>Irodalom / kultúra egymáshoz való viszonya</a:t>
            </a:r>
            <a:br>
              <a:rPr lang="hu-HU" sz="2000" dirty="0" smtClean="0"/>
            </a:br>
            <a:r>
              <a:rPr lang="hu-HU" sz="2000" dirty="0" smtClean="0"/>
              <a:t>a korai tradicionalista korszakokban</a:t>
            </a:r>
            <a:r>
              <a:rPr lang="hu-HU" sz="2000" b="1" dirty="0" smtClean="0">
                <a:solidFill>
                  <a:srgbClr val="0033CC"/>
                </a:solidFill>
              </a:rPr>
              <a:t> </a:t>
            </a:r>
          </a:p>
          <a:p>
            <a:pPr marL="971550" lvl="1" indent="-514350" eaLnBrk="1" hangingPunct="1">
              <a:spcAft>
                <a:spcPts val="600"/>
              </a:spcAft>
              <a:buFont typeface="+mj-lt"/>
              <a:buAutoNum type="romanUcPeriod"/>
              <a:defRPr/>
            </a:pPr>
            <a:r>
              <a:rPr lang="hu-HU" sz="2000" b="1" dirty="0" smtClean="0">
                <a:solidFill>
                  <a:srgbClr val="2D5FFF"/>
                </a:solidFill>
              </a:rPr>
              <a:t>Újkori orosz irodalom (18. századtól):</a:t>
            </a:r>
          </a:p>
          <a:p>
            <a:pPr marL="812800" indent="-812800" eaLnBrk="1" hangingPunct="1">
              <a:spcAft>
                <a:spcPts val="1200"/>
              </a:spcAft>
              <a:buFontTx/>
              <a:buNone/>
              <a:defRPr/>
            </a:pPr>
            <a:r>
              <a:rPr lang="hu-HU" sz="2000" dirty="0" smtClean="0">
                <a:solidFill>
                  <a:srgbClr val="2D5FFF"/>
                </a:solidFill>
              </a:rPr>
              <a:t>			</a:t>
            </a:r>
            <a:r>
              <a:rPr lang="hu-HU" sz="2000" b="1" dirty="0" smtClean="0">
                <a:solidFill>
                  <a:srgbClr val="2D5FFF"/>
                </a:solidFill>
              </a:rPr>
              <a:t>1) 18. század</a:t>
            </a:r>
            <a:endParaRPr lang="en-US" sz="2000" b="1" dirty="0" smtClean="0">
              <a:solidFill>
                <a:srgbClr val="2D5FFF"/>
              </a:solidFill>
            </a:endParaRPr>
          </a:p>
          <a:p>
            <a:pPr marL="812800" indent="-812800" eaLnBrk="1" hangingPunct="1">
              <a:spcAft>
                <a:spcPts val="1200"/>
              </a:spcAft>
              <a:buFontTx/>
              <a:buNone/>
              <a:defRPr/>
            </a:pPr>
            <a:endParaRPr lang="en-US" sz="2000" b="1" dirty="0" smtClean="0">
              <a:solidFill>
                <a:srgbClr val="2D5FFF"/>
              </a:solidFill>
            </a:endParaRPr>
          </a:p>
          <a:p>
            <a:pPr marL="812800" indent="-812800" eaLnBrk="1" hangingPunct="1">
              <a:spcAft>
                <a:spcPts val="1800"/>
              </a:spcAft>
              <a:buFontTx/>
              <a:buNone/>
              <a:defRPr/>
            </a:pPr>
            <a:r>
              <a:rPr lang="hu-HU" sz="2000" dirty="0" smtClean="0"/>
              <a:t>			</a:t>
            </a:r>
            <a:r>
              <a:rPr lang="hu-HU" sz="2000" b="1" dirty="0" smtClean="0">
                <a:solidFill>
                  <a:srgbClr val="003399"/>
                </a:solidFill>
              </a:rPr>
              <a:t>2) 19. század</a:t>
            </a:r>
            <a:endParaRPr lang="en-US" sz="2000" b="1" dirty="0" smtClean="0">
              <a:solidFill>
                <a:srgbClr val="003399"/>
              </a:solidFill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990000"/>
                </a:solidFill>
              </a:rPr>
              <a:t>			3) 19.–20. század fordulója</a:t>
            </a:r>
          </a:p>
          <a:p>
            <a:pPr marL="812800" indent="-812800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990000"/>
                </a:solidFill>
              </a:rPr>
              <a:t>			4) a szovjet korszak irodalma (1920–1980 évek)</a:t>
            </a:r>
          </a:p>
          <a:p>
            <a:pPr marL="812800" indent="-812800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990000"/>
                </a:solidFill>
              </a:rPr>
              <a:t>			5) posztmodern orosz irodalom (1980-as évektől).</a:t>
            </a:r>
            <a:endParaRPr lang="en-US" sz="2000" dirty="0" smtClean="0">
              <a:solidFill>
                <a:srgbClr val="990000"/>
              </a:solidFill>
            </a:endParaRPr>
          </a:p>
        </p:txBody>
      </p:sp>
      <p:sp>
        <p:nvSpPr>
          <p:cNvPr id="6148" name="Right Brace 3"/>
          <p:cNvSpPr>
            <a:spLocks/>
          </p:cNvSpPr>
          <p:nvPr/>
        </p:nvSpPr>
        <p:spPr bwMode="auto">
          <a:xfrm>
            <a:off x="1187450" y="1916113"/>
            <a:ext cx="1439863" cy="2808287"/>
          </a:xfrm>
          <a:prstGeom prst="rightBrace">
            <a:avLst>
              <a:gd name="adj1" fmla="val 8334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/>
          </a:p>
        </p:txBody>
      </p:sp>
      <p:sp>
        <p:nvSpPr>
          <p:cNvPr id="6149" name="Left Brace 6"/>
          <p:cNvSpPr>
            <a:spLocks/>
          </p:cNvSpPr>
          <p:nvPr/>
        </p:nvSpPr>
        <p:spPr bwMode="auto">
          <a:xfrm>
            <a:off x="971550" y="1989138"/>
            <a:ext cx="155575" cy="914400"/>
          </a:xfrm>
          <a:prstGeom prst="leftBrace">
            <a:avLst>
              <a:gd name="adj1" fmla="val 8327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/>
          </a:p>
        </p:txBody>
      </p:sp>
      <p:pic>
        <p:nvPicPr>
          <p:cNvPr id="6150" name="Picture 7" descr="1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4324"/>
          <a:stretch>
            <a:fillRect/>
          </a:stretch>
        </p:blipFill>
        <p:spPr bwMode="auto">
          <a:xfrm>
            <a:off x="846190" y="1628800"/>
            <a:ext cx="358775" cy="279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6596" y="1628801"/>
            <a:ext cx="677108" cy="2997734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u-HU" sz="1600" b="1" dirty="0">
                <a:latin typeface="+mn-lt"/>
              </a:rPr>
              <a:t>Tradicionalista kultúra korszakai</a:t>
            </a:r>
            <a:endParaRPr lang="en-US" sz="1600" b="1" dirty="0">
              <a:latin typeface="+mn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864334" y="5373216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619672" y="2564904"/>
            <a:ext cx="6336704" cy="35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7" descr="1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4324"/>
          <a:stretch>
            <a:fillRect/>
          </a:stretch>
        </p:blipFill>
        <p:spPr bwMode="auto">
          <a:xfrm rot="16200000">
            <a:off x="3564986" y="3100133"/>
            <a:ext cx="358775" cy="279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229600" cy="93538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sz="2800" b="1" dirty="0" smtClean="0">
                <a:latin typeface="Georgia" pitchFamily="18" charset="0"/>
              </a:rPr>
              <a:t>Az orosz irodalom keletkezésének körülményei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Условия возникновения русской литературы</a:t>
            </a:r>
            <a:endParaRPr lang="en-US" sz="280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0" name="Rectangle 5"/>
          <p:cNvSpPr>
            <a:spLocks noGrp="1" noChangeArrowheads="1"/>
          </p:cNvSpPr>
          <p:nvPr>
            <p:ph idx="1"/>
          </p:nvPr>
        </p:nvSpPr>
        <p:spPr>
          <a:xfrm>
            <a:off x="395288" y="1844824"/>
            <a:ext cx="8497887" cy="4392464"/>
          </a:xfrm>
        </p:spPr>
        <p:txBody>
          <a:bodyPr/>
          <a:lstStyle/>
          <a:p>
            <a:pPr marL="812800" indent="-812800" eaLnBrk="1" hangingPunct="1">
              <a:lnSpc>
                <a:spcPct val="30000"/>
              </a:lnSpc>
              <a:spcBef>
                <a:spcPct val="0"/>
              </a:spcBef>
              <a:buFontTx/>
              <a:buAutoNum type="arabicPeriod"/>
            </a:pPr>
            <a:endParaRPr lang="hu-HU" sz="3600" b="1" dirty="0" smtClean="0">
              <a:latin typeface="Arial Unicode MS" pitchFamily="34" charset="-128"/>
            </a:endParaRPr>
          </a:p>
          <a:p>
            <a:pPr marL="812800" indent="-812800" eaLnBrk="1" hangingPunct="1">
              <a:lnSpc>
                <a:spcPct val="90000"/>
              </a:lnSpc>
              <a:buFontTx/>
              <a:buNone/>
            </a:pPr>
            <a:r>
              <a:rPr lang="hu-HU" sz="2400" dirty="0" smtClean="0"/>
              <a:t>Az európai kultúra nagy korszakai</a:t>
            </a:r>
            <a:endParaRPr lang="en-US" sz="2400" dirty="0" smtClean="0"/>
          </a:p>
          <a:p>
            <a:pPr marL="812800" indent="-812800" eaLnBrk="1" hangingPunct="1">
              <a:lnSpc>
                <a:spcPct val="120000"/>
              </a:lnSpc>
              <a:buFontTx/>
              <a:buNone/>
            </a:pPr>
            <a:endParaRPr lang="hu-HU" sz="1600" dirty="0" smtClean="0"/>
          </a:p>
        </p:txBody>
      </p:sp>
      <p:pic>
        <p:nvPicPr>
          <p:cNvPr id="7172" name="Picture 9" descr="Schem 3e"/>
          <p:cNvPicPr>
            <a:picLocks noChangeAspect="1" noChangeArrowheads="1"/>
          </p:cNvPicPr>
          <p:nvPr/>
        </p:nvPicPr>
        <p:blipFill>
          <a:blip r:embed="rId2" cstate="print"/>
          <a:srcRect r="391"/>
          <a:stretch>
            <a:fillRect/>
          </a:stretch>
        </p:blipFill>
        <p:spPr bwMode="auto">
          <a:xfrm>
            <a:off x="53975" y="3141663"/>
            <a:ext cx="903605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>
          <a:xfrm>
            <a:off x="529431" y="0"/>
            <a:ext cx="8229600" cy="79136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sz="2800" b="1" dirty="0" smtClean="0">
                <a:latin typeface="Georgia" pitchFamily="18" charset="0"/>
              </a:rPr>
              <a:t>Az európai kultúra kontextusában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контексте европейской культуры</a:t>
            </a:r>
            <a:endParaRPr lang="en-US" sz="280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0" name="Rectangle 5"/>
          <p:cNvSpPr>
            <a:spLocks noGrp="1" noChangeArrowheads="1"/>
          </p:cNvSpPr>
          <p:nvPr>
            <p:ph idx="1"/>
          </p:nvPr>
        </p:nvSpPr>
        <p:spPr>
          <a:xfrm>
            <a:off x="395288" y="980728"/>
            <a:ext cx="8497887" cy="5877271"/>
          </a:xfrm>
        </p:spPr>
        <p:txBody>
          <a:bodyPr>
            <a:noAutofit/>
          </a:bodyPr>
          <a:lstStyle/>
          <a:p>
            <a:pPr marL="812800" indent="-812800" eaLnBrk="1" hangingPunct="1">
              <a:lnSpc>
                <a:spcPct val="30000"/>
              </a:lnSpc>
              <a:spcBef>
                <a:spcPct val="0"/>
              </a:spcBef>
              <a:buFontTx/>
              <a:buAutoNum type="arabicPeriod"/>
            </a:pPr>
            <a:endParaRPr lang="hu-HU" sz="1800" b="1" dirty="0" smtClean="0"/>
          </a:p>
          <a:p>
            <a:pPr marL="358775" indent="-358775">
              <a:lnSpc>
                <a:spcPct val="15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hu-HU" sz="1900" b="1" dirty="0">
                <a:sym typeface="Wingdings 2" pitchFamily="18" charset="2"/>
              </a:rPr>
              <a:t>Az archaikus kor:</a:t>
            </a:r>
            <a:endParaRPr lang="hu-HU" sz="1900" dirty="0">
              <a:sym typeface="Wingdings 2" pitchFamily="18" charset="2"/>
            </a:endParaRPr>
          </a:p>
          <a:p>
            <a:pPr marL="358775" indent="-358775">
              <a:spcBef>
                <a:spcPts val="400"/>
              </a:spcBef>
              <a:buFont typeface="Wingdings" pitchFamily="2" charset="2"/>
              <a:buChar char="Ø"/>
              <a:defRPr/>
            </a:pPr>
            <a:r>
              <a:rPr lang="hu-HU" sz="1800" dirty="0">
                <a:sym typeface="Wingdings 2" pitchFamily="18" charset="2"/>
              </a:rPr>
              <a:t>A kultúra szinkretikus (a különböző kulturális elemeket egybeötvöző) mind ideológiailag (mítoszon alapul), mind formailag (rituálék körül szerveződik),</a:t>
            </a:r>
          </a:p>
          <a:p>
            <a:pPr marL="358775" indent="-358775">
              <a:spcBef>
                <a:spcPts val="400"/>
              </a:spcBef>
              <a:buFont typeface="Wingdings" pitchFamily="2" charset="2"/>
              <a:buChar char="Ø"/>
              <a:defRPr/>
            </a:pPr>
            <a:r>
              <a:rPr lang="hu-HU" sz="1800" dirty="0">
                <a:sym typeface="Wingdings 2" pitchFamily="18" charset="2"/>
              </a:rPr>
              <a:t>szóbeli szövegeire („folklór” és archaikus „irodalom”) </a:t>
            </a:r>
            <a:r>
              <a:rPr lang="hu-HU" sz="1800" dirty="0" smtClean="0">
                <a:sym typeface="Wingdings 2" pitchFamily="18" charset="2"/>
              </a:rPr>
              <a:t>az </a:t>
            </a:r>
            <a:r>
              <a:rPr lang="hu-HU" sz="1800" dirty="0">
                <a:sym typeface="Wingdings 2" pitchFamily="18" charset="2"/>
              </a:rPr>
              <a:t>anonimitás </a:t>
            </a:r>
            <a:r>
              <a:rPr lang="hu-HU" sz="1800" dirty="0" smtClean="0">
                <a:sym typeface="Wingdings 2" pitchFamily="18" charset="2"/>
              </a:rPr>
              <a:t>és</a:t>
            </a:r>
            <a:r>
              <a:rPr lang="en-US" sz="1800" dirty="0" smtClean="0">
                <a:sym typeface="Wingdings 2" pitchFamily="18" charset="2"/>
              </a:rPr>
              <a:t/>
            </a:r>
            <a:br>
              <a:rPr lang="en-US" sz="1800" dirty="0" smtClean="0">
                <a:sym typeface="Wingdings 2" pitchFamily="18" charset="2"/>
              </a:rPr>
            </a:br>
            <a:r>
              <a:rPr lang="hu-HU" sz="1800" dirty="0" smtClean="0">
                <a:sym typeface="Wingdings 2" pitchFamily="18" charset="2"/>
              </a:rPr>
              <a:t>a </a:t>
            </a:r>
            <a:r>
              <a:rPr lang="hu-HU" sz="1800" dirty="0">
                <a:sym typeface="Wingdings 2" pitchFamily="18" charset="2"/>
              </a:rPr>
              <a:t>változhatóság (variabilitás) jellemző</a:t>
            </a:r>
            <a:r>
              <a:rPr lang="hu-HU" sz="1800" dirty="0" smtClean="0">
                <a:sym typeface="Wingdings 2" pitchFamily="18" charset="2"/>
              </a:rPr>
              <a:t>.</a:t>
            </a:r>
            <a:endParaRPr lang="ru-RU" sz="1800" dirty="0" smtClean="0">
              <a:sym typeface="Wingdings 2" pitchFamily="18" charset="2"/>
            </a:endParaRPr>
          </a:p>
          <a:p>
            <a:pPr marL="358775" indent="-358775">
              <a:lnSpc>
                <a:spcPct val="150000"/>
              </a:lnSpc>
              <a:spcBef>
                <a:spcPct val="0"/>
              </a:spcBef>
              <a:buFontTx/>
              <a:buAutoNum type="arabicPeriod" startAt="2"/>
              <a:defRPr/>
            </a:pPr>
            <a:r>
              <a:rPr lang="hu-HU" sz="1900" b="1" dirty="0">
                <a:sym typeface="Wingdings 2" pitchFamily="18" charset="2"/>
              </a:rPr>
              <a:t>A tradicionalista normatív</a:t>
            </a:r>
            <a:r>
              <a:rPr lang="ru-RU" sz="1900" b="1" dirty="0">
                <a:sym typeface="Wingdings 2" pitchFamily="18" charset="2"/>
              </a:rPr>
              <a:t> </a:t>
            </a:r>
            <a:r>
              <a:rPr lang="hu-HU" sz="1900" b="1" dirty="0">
                <a:sym typeface="Wingdings 2" pitchFamily="18" charset="2"/>
              </a:rPr>
              <a:t>(„retorikai”)</a:t>
            </a:r>
            <a:r>
              <a:rPr lang="ru-RU" sz="1900" b="1" dirty="0">
                <a:sym typeface="Wingdings 2" pitchFamily="18" charset="2"/>
              </a:rPr>
              <a:t>  </a:t>
            </a:r>
            <a:r>
              <a:rPr lang="hu-HU" sz="1900" b="1" dirty="0">
                <a:sym typeface="Wingdings 2" pitchFamily="18" charset="2"/>
              </a:rPr>
              <a:t>kultúra</a:t>
            </a:r>
            <a:r>
              <a:rPr lang="ru-RU" sz="1900" b="1" dirty="0">
                <a:sym typeface="Wingdings 2" pitchFamily="18" charset="2"/>
              </a:rPr>
              <a:t> </a:t>
            </a:r>
            <a:endParaRPr lang="hu-HU" sz="1900" b="1" dirty="0">
              <a:sym typeface="Wingdings 2" pitchFamily="18" charset="2"/>
            </a:endParaRPr>
          </a:p>
          <a:p>
            <a:pPr marL="358775" indent="-358775">
              <a:spcBef>
                <a:spcPts val="400"/>
              </a:spcBef>
              <a:buFont typeface="Wingdings" pitchFamily="2" charset="2"/>
              <a:buChar char="Ø"/>
              <a:defRPr/>
            </a:pPr>
            <a:r>
              <a:rPr lang="hu-HU" sz="1800" dirty="0">
                <a:sym typeface="Wingdings 2" pitchFamily="18" charset="2"/>
              </a:rPr>
              <a:t>hagyományosság (tradicionalizmus) = a hagyomány, a</a:t>
            </a:r>
            <a:r>
              <a:rPr lang="ru-RU" sz="1800" dirty="0">
                <a:sym typeface="Wingdings 2" pitchFamily="18" charset="2"/>
              </a:rPr>
              <a:t> </a:t>
            </a:r>
            <a:r>
              <a:rPr lang="hu-HU" sz="1800" dirty="0">
                <a:sym typeface="Wingdings 2" pitchFamily="18" charset="2"/>
              </a:rPr>
              <a:t>norma</a:t>
            </a:r>
            <a:br>
              <a:rPr lang="hu-HU" sz="1800" dirty="0">
                <a:sym typeface="Wingdings 2" pitchFamily="18" charset="2"/>
              </a:rPr>
            </a:br>
            <a:r>
              <a:rPr lang="hu-HU" sz="1800" dirty="0">
                <a:sym typeface="Wingdings 2" pitchFamily="18" charset="2"/>
              </a:rPr>
              <a:t>meghatározó jelentősége </a:t>
            </a:r>
            <a:r>
              <a:rPr lang="hu-HU" sz="1800" dirty="0">
                <a:sym typeface="Wingdings" pitchFamily="2" charset="2"/>
              </a:rPr>
              <a:t> retorikai</a:t>
            </a:r>
            <a:r>
              <a:rPr lang="ru-RU" sz="1800" dirty="0">
                <a:sym typeface="Wingdings" pitchFamily="2" charset="2"/>
              </a:rPr>
              <a:t> </a:t>
            </a:r>
            <a:r>
              <a:rPr lang="hu-HU" sz="1800" dirty="0">
                <a:sym typeface="Wingdings" pitchFamily="2" charset="2"/>
              </a:rPr>
              <a:t>jelleg</a:t>
            </a:r>
            <a:r>
              <a:rPr lang="ru-RU" sz="1800" dirty="0">
                <a:sym typeface="Wingdings" pitchFamily="2" charset="2"/>
              </a:rPr>
              <a:t/>
            </a:r>
            <a:br>
              <a:rPr lang="ru-RU" sz="1800" dirty="0">
                <a:sym typeface="Wingdings" pitchFamily="2" charset="2"/>
              </a:rPr>
            </a:br>
            <a:r>
              <a:rPr lang="ru-RU" sz="1800" dirty="0">
                <a:solidFill>
                  <a:srgbClr val="0033CC"/>
                </a:solidFill>
              </a:rPr>
              <a:t> традиционализм,</a:t>
            </a:r>
            <a:r>
              <a:rPr lang="ru-RU" sz="1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1800" dirty="0">
                <a:solidFill>
                  <a:srgbClr val="0033CC"/>
                </a:solidFill>
              </a:rPr>
              <a:t>традиция, норма </a:t>
            </a:r>
            <a:r>
              <a:rPr lang="hu-HU" sz="1800" dirty="0">
                <a:solidFill>
                  <a:srgbClr val="2D5FFF"/>
                </a:solidFill>
                <a:sym typeface="Wingdings" pitchFamily="2" charset="2"/>
              </a:rPr>
              <a:t></a:t>
            </a:r>
            <a:r>
              <a:rPr lang="hu-HU" sz="1800" dirty="0">
                <a:sym typeface="Wingdings" pitchFamily="2" charset="2"/>
              </a:rPr>
              <a:t> </a:t>
            </a:r>
            <a:r>
              <a:rPr lang="ru-RU" sz="1800" dirty="0">
                <a:solidFill>
                  <a:srgbClr val="0033CC"/>
                </a:solidFill>
              </a:rPr>
              <a:t>риторика </a:t>
            </a:r>
          </a:p>
          <a:p>
            <a:pPr marL="358775" indent="-358775">
              <a:spcBef>
                <a:spcPts val="400"/>
              </a:spcBef>
              <a:buFont typeface="Wingdings" pitchFamily="2" charset="2"/>
              <a:buChar char="Ø"/>
              <a:defRPr/>
            </a:pPr>
            <a:r>
              <a:rPr lang="hu-HU" sz="1800" dirty="0">
                <a:sym typeface="Wingdings" pitchFamily="2" charset="2"/>
              </a:rPr>
              <a:t>„retorika” </a:t>
            </a:r>
          </a:p>
          <a:p>
            <a:pPr marL="358775" indent="-358775">
              <a:spcBef>
                <a:spcPts val="400"/>
              </a:spcBef>
              <a:buFont typeface="Cambria" pitchFamily="18" charset="0"/>
              <a:buAutoNum type="arabicPeriod"/>
              <a:defRPr/>
            </a:pPr>
            <a:r>
              <a:rPr lang="hu-HU" sz="1800" dirty="0">
                <a:sym typeface="Wingdings" pitchFamily="2" charset="2"/>
              </a:rPr>
              <a:t>az alkalmazott szó stílustana;</a:t>
            </a:r>
          </a:p>
          <a:p>
            <a:pPr marL="358775" indent="-358775">
              <a:spcBef>
                <a:spcPts val="400"/>
              </a:spcBef>
              <a:buFont typeface="Cambria" pitchFamily="18" charset="0"/>
              <a:buAutoNum type="arabicPeriod"/>
              <a:defRPr/>
            </a:pPr>
            <a:r>
              <a:rPr lang="hu-HU" sz="1800" dirty="0">
                <a:sym typeface="Wingdings" pitchFamily="2" charset="2"/>
              </a:rPr>
              <a:t>általános „irodalomtudomány” </a:t>
            </a:r>
            <a:r>
              <a:rPr lang="ru-RU" sz="1800" dirty="0">
                <a:sym typeface="Wingdings" pitchFamily="2" charset="2"/>
              </a:rPr>
              <a:t>(</a:t>
            </a:r>
            <a:r>
              <a:rPr lang="hu-HU" sz="1800" dirty="0">
                <a:sym typeface="Wingdings" pitchFamily="2" charset="2"/>
              </a:rPr>
              <a:t>a stílust,</a:t>
            </a:r>
            <a:br>
              <a:rPr lang="hu-HU" sz="1800" dirty="0">
                <a:sym typeface="Wingdings" pitchFamily="2" charset="2"/>
              </a:rPr>
            </a:br>
            <a:r>
              <a:rPr lang="hu-HU" sz="1800" dirty="0">
                <a:sym typeface="Wingdings" pitchFamily="2" charset="2"/>
              </a:rPr>
              <a:t>a tematikát, szüzsét,</a:t>
            </a:r>
            <a:r>
              <a:rPr lang="ru-RU" sz="1800" dirty="0">
                <a:sym typeface="Wingdings" pitchFamily="2" charset="2"/>
              </a:rPr>
              <a:t> </a:t>
            </a:r>
            <a:r>
              <a:rPr lang="hu-HU" sz="1800" dirty="0">
                <a:sym typeface="Wingdings" pitchFamily="2" charset="2"/>
              </a:rPr>
              <a:t>motívumokat és topikát</a:t>
            </a:r>
            <a:br>
              <a:rPr lang="hu-HU" sz="1800" dirty="0">
                <a:sym typeface="Wingdings" pitchFamily="2" charset="2"/>
              </a:rPr>
            </a:br>
            <a:r>
              <a:rPr lang="hu-HU" sz="1800" dirty="0">
                <a:sym typeface="Wingdings" pitchFamily="2" charset="2"/>
              </a:rPr>
              <a:t>határozza meg</a:t>
            </a:r>
            <a:r>
              <a:rPr lang="ru-RU" sz="1800" dirty="0">
                <a:sym typeface="Wingdings" pitchFamily="2" charset="2"/>
              </a:rPr>
              <a:t>)</a:t>
            </a:r>
          </a:p>
          <a:p>
            <a:pPr marL="358775" indent="-358775">
              <a:spcBef>
                <a:spcPts val="400"/>
              </a:spcBef>
              <a:buFont typeface="Cambria" pitchFamily="18" charset="0"/>
              <a:buAutoNum type="arabicPeriod"/>
              <a:defRPr/>
            </a:pPr>
            <a:r>
              <a:rPr lang="hu-HU" sz="1800" dirty="0">
                <a:sym typeface="Wingdings" pitchFamily="2" charset="2"/>
              </a:rPr>
              <a:t>a gondolkodás hierarchikus normatív</a:t>
            </a:r>
            <a:br>
              <a:rPr lang="hu-HU" sz="1800" dirty="0">
                <a:sym typeface="Wingdings" pitchFamily="2" charset="2"/>
              </a:rPr>
            </a:br>
            <a:r>
              <a:rPr lang="hu-HU" sz="1800" dirty="0">
                <a:sym typeface="Wingdings" pitchFamily="2" charset="2"/>
              </a:rPr>
              <a:t>rendszere</a:t>
            </a:r>
            <a:r>
              <a:rPr lang="ru-RU" sz="1800" dirty="0">
                <a:sym typeface="Wingdings" pitchFamily="2" charset="2"/>
              </a:rPr>
              <a:t> (</a:t>
            </a:r>
            <a:r>
              <a:rPr lang="hu-HU" sz="1800" dirty="0">
                <a:sym typeface="Wingdings" pitchFamily="2" charset="2"/>
              </a:rPr>
              <a:t>az élet</a:t>
            </a:r>
            <a:r>
              <a:rPr lang="ru-RU" sz="1800" dirty="0">
                <a:sym typeface="Wingdings" pitchFamily="2" charset="2"/>
              </a:rPr>
              <a:t> </a:t>
            </a:r>
            <a:r>
              <a:rPr lang="hu-HU" sz="1800" dirty="0">
                <a:sym typeface="Wingdings" pitchFamily="2" charset="2"/>
              </a:rPr>
              <a:t>minden területén</a:t>
            </a:r>
            <a:r>
              <a:rPr lang="ru-RU" sz="1800" dirty="0">
                <a:sym typeface="Wingdings" pitchFamily="2" charset="2"/>
              </a:rPr>
              <a:t/>
            </a:r>
            <a:br>
              <a:rPr lang="ru-RU" sz="1800" dirty="0">
                <a:sym typeface="Wingdings" pitchFamily="2" charset="2"/>
              </a:rPr>
            </a:br>
            <a:r>
              <a:rPr lang="hu-HU" sz="1800" dirty="0">
                <a:sym typeface="Wingdings" pitchFamily="2" charset="2"/>
              </a:rPr>
              <a:t>érvényesült.</a:t>
            </a:r>
            <a:r>
              <a:rPr lang="en-US" sz="1800" dirty="0">
                <a:sym typeface="Wingdings" pitchFamily="2" charset="2"/>
              </a:rPr>
              <a:t> </a:t>
            </a:r>
          </a:p>
          <a:p>
            <a:pPr indent="0">
              <a:spcBef>
                <a:spcPts val="400"/>
              </a:spcBef>
              <a:buNone/>
              <a:defRPr/>
            </a:pPr>
            <a:r>
              <a:rPr lang="ru-RU" sz="1800" dirty="0" smtClean="0">
                <a:sym typeface="Wingdings 2" pitchFamily="18" charset="2"/>
              </a:rPr>
              <a:t>				</a:t>
            </a:r>
            <a:r>
              <a:rPr lang="hu-HU" sz="1800" i="1" dirty="0" smtClean="0">
                <a:sym typeface="Wingdings" pitchFamily="2" charset="2"/>
              </a:rPr>
              <a:t> </a:t>
            </a:r>
            <a:r>
              <a:rPr lang="hu-HU" sz="1800" i="1" dirty="0">
                <a:sym typeface="Wingdings" pitchFamily="2" charset="2"/>
              </a:rPr>
              <a:t>Vergilius kereke</a:t>
            </a:r>
            <a:endParaRPr lang="hu-HU" sz="1800" dirty="0">
              <a:sym typeface="Wingdings 2" pitchFamily="18" charset="2"/>
            </a:endParaRPr>
          </a:p>
          <a:p>
            <a:pPr marL="812800" indent="-812800" eaLnBrk="1" hangingPunct="1">
              <a:lnSpc>
                <a:spcPct val="120000"/>
              </a:lnSpc>
              <a:buFontTx/>
              <a:buNone/>
            </a:pPr>
            <a:endParaRPr lang="hu-HU" sz="1800" dirty="0" smtClean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83568" y="4581128"/>
            <a:ext cx="0" cy="14401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BF0"/>
              </a:clrFrom>
              <a:clrTo>
                <a:srgbClr val="FFFB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991633"/>
            <a:ext cx="3059832" cy="286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7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1"/>
          <p:cNvSpPr>
            <a:spLocks noGrp="1" noChangeArrowheads="1"/>
          </p:cNvSpPr>
          <p:nvPr>
            <p:ph sz="half" idx="1"/>
          </p:nvPr>
        </p:nvSpPr>
        <p:spPr>
          <a:xfrm>
            <a:off x="250825" y="404813"/>
            <a:ext cx="8642350" cy="4356100"/>
          </a:xfrm>
        </p:spPr>
        <p:txBody>
          <a:bodyPr>
            <a:normAutofit lnSpcReduction="10000"/>
          </a:bodyPr>
          <a:lstStyle/>
          <a:p>
            <a:pPr marL="630000" indent="-360000" eaLnBrk="1" hangingPunct="1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800" dirty="0" smtClean="0">
                <a:sym typeface="Wingdings 2" pitchFamily="18" charset="2"/>
              </a:rPr>
              <a:t>A  szóbeli szövegeit az etikett (</a:t>
            </a:r>
            <a:r>
              <a:rPr lang="hu-HU" sz="1800" dirty="0" smtClean="0">
                <a:solidFill>
                  <a:srgbClr val="0033CC"/>
                </a:solidFill>
                <a:sym typeface="Wingdings 2" pitchFamily="18" charset="2"/>
              </a:rPr>
              <a:t>этикет, этикетность</a:t>
            </a:r>
            <a:r>
              <a:rPr lang="hu-HU" sz="1800" dirty="0" smtClean="0">
                <a:sym typeface="Wingdings 2" pitchFamily="18" charset="2"/>
              </a:rPr>
              <a:t>) jellemzi.</a:t>
            </a:r>
          </a:p>
          <a:p>
            <a:pPr marL="360000" indent="0" eaLnBrk="1" hangingPunct="1">
              <a:spcBef>
                <a:spcPts val="400"/>
              </a:spcBef>
              <a:buFontTx/>
              <a:buNone/>
              <a:defRPr/>
            </a:pPr>
            <a:r>
              <a:rPr lang="ru-RU" sz="1700" b="1" i="1" dirty="0" smtClean="0"/>
              <a:t>Д. С. Лихачев</a:t>
            </a:r>
            <a:r>
              <a:rPr lang="ru-RU" sz="1700" dirty="0" smtClean="0"/>
              <a:t>: </a:t>
            </a:r>
            <a:r>
              <a:rPr lang="ru-RU" sz="1800" dirty="0" smtClean="0">
                <a:solidFill>
                  <a:srgbClr val="0033CC"/>
                </a:solidFill>
              </a:rPr>
              <a:t>Литературный этикет слагается из представлений о</a:t>
            </a:r>
            <a:r>
              <a:rPr lang="hu-HU" sz="1800" dirty="0" smtClean="0">
                <a:solidFill>
                  <a:srgbClr val="0033CC"/>
                </a:solidFill>
              </a:rPr>
              <a:t> </a:t>
            </a:r>
            <a:r>
              <a:rPr lang="ru-RU" sz="1800" dirty="0" smtClean="0">
                <a:solidFill>
                  <a:srgbClr val="0033CC"/>
                </a:solidFill>
              </a:rPr>
              <a:t>том :</a:t>
            </a:r>
          </a:p>
          <a:p>
            <a:pPr marL="720000" indent="-360000" eaLnBrk="1" hangingPunct="1">
              <a:spcBef>
                <a:spcPts val="400"/>
              </a:spcBef>
              <a:buFontTx/>
              <a:buAutoNum type="arabicParenR"/>
              <a:defRPr/>
            </a:pPr>
            <a:r>
              <a:rPr lang="ru-RU" sz="1800" dirty="0" smtClean="0">
                <a:solidFill>
                  <a:srgbClr val="0033CC"/>
                </a:solidFill>
              </a:rPr>
              <a:t>каким должен быть тот или иной ход событий</a:t>
            </a:r>
            <a:br>
              <a:rPr lang="ru-RU" sz="1800" dirty="0" smtClean="0">
                <a:solidFill>
                  <a:srgbClr val="0033CC"/>
                </a:solidFill>
              </a:rPr>
            </a:br>
            <a:r>
              <a:rPr lang="ru-RU" sz="1800" dirty="0" smtClean="0">
                <a:solidFill>
                  <a:srgbClr val="0033CC"/>
                </a:solidFill>
              </a:rPr>
              <a:t>(</a:t>
            </a:r>
            <a:r>
              <a:rPr lang="ru-RU" sz="1800" b="1" dirty="0" smtClean="0">
                <a:solidFill>
                  <a:srgbClr val="0033CC"/>
                </a:solidFill>
              </a:rPr>
              <a:t>этикет миропорядка</a:t>
            </a:r>
            <a:r>
              <a:rPr lang="ru-RU" sz="1800" dirty="0" smtClean="0">
                <a:solidFill>
                  <a:srgbClr val="0033CC"/>
                </a:solidFill>
              </a:rPr>
              <a:t>);</a:t>
            </a:r>
          </a:p>
          <a:p>
            <a:pPr marL="720000" indent="-360000" eaLnBrk="1" hangingPunct="1">
              <a:spcBef>
                <a:spcPts val="400"/>
              </a:spcBef>
              <a:buFontTx/>
              <a:buAutoNum type="arabicParenR"/>
              <a:defRPr/>
            </a:pPr>
            <a:r>
              <a:rPr lang="ru-RU" sz="1800" dirty="0" smtClean="0">
                <a:solidFill>
                  <a:srgbClr val="0033CC"/>
                </a:solidFill>
              </a:rPr>
              <a:t>как должно вести себя «герой» сообразно своему общественному положению</a:t>
            </a:r>
            <a:br>
              <a:rPr lang="ru-RU" sz="1800" dirty="0" smtClean="0">
                <a:solidFill>
                  <a:srgbClr val="0033CC"/>
                </a:solidFill>
              </a:rPr>
            </a:br>
            <a:r>
              <a:rPr lang="ru-RU" sz="1800" dirty="0" smtClean="0">
                <a:solidFill>
                  <a:srgbClr val="0033CC"/>
                </a:solidFill>
              </a:rPr>
              <a:t>(</a:t>
            </a:r>
            <a:r>
              <a:rPr lang="ru-RU" sz="1800" b="1" dirty="0" smtClean="0">
                <a:solidFill>
                  <a:srgbClr val="0033CC"/>
                </a:solidFill>
              </a:rPr>
              <a:t>этикет поведения</a:t>
            </a:r>
            <a:r>
              <a:rPr lang="ru-RU" sz="1800" dirty="0" smtClean="0">
                <a:solidFill>
                  <a:srgbClr val="0033CC"/>
                </a:solidFill>
              </a:rPr>
              <a:t>) ;</a:t>
            </a:r>
          </a:p>
          <a:p>
            <a:pPr marL="720000" indent="-360000" eaLnBrk="1" hangingPunct="1">
              <a:spcBef>
                <a:spcPts val="400"/>
              </a:spcBef>
              <a:buFontTx/>
              <a:buAutoNum type="arabicParenR"/>
              <a:defRPr/>
            </a:pPr>
            <a:r>
              <a:rPr lang="ru-RU" sz="1800" dirty="0" smtClean="0">
                <a:solidFill>
                  <a:srgbClr val="0033CC"/>
                </a:solidFill>
              </a:rPr>
              <a:t>3) какими словами должен описывать писатель события и «героев»</a:t>
            </a:r>
            <a:br>
              <a:rPr lang="ru-RU" sz="1800" dirty="0" smtClean="0">
                <a:solidFill>
                  <a:srgbClr val="0033CC"/>
                </a:solidFill>
              </a:rPr>
            </a:br>
            <a:r>
              <a:rPr lang="ru-RU" sz="1800" dirty="0" smtClean="0">
                <a:solidFill>
                  <a:srgbClr val="0033CC"/>
                </a:solidFill>
              </a:rPr>
              <a:t>(</a:t>
            </a:r>
            <a:r>
              <a:rPr lang="ru-RU" sz="1800" b="1" dirty="0" smtClean="0">
                <a:solidFill>
                  <a:srgbClr val="0033CC"/>
                </a:solidFill>
              </a:rPr>
              <a:t>этикет словесный</a:t>
            </a:r>
            <a:r>
              <a:rPr lang="ru-RU" sz="1800" dirty="0" smtClean="0">
                <a:solidFill>
                  <a:srgbClr val="0033CC"/>
                </a:solidFill>
              </a:rPr>
              <a:t>).</a:t>
            </a:r>
          </a:p>
          <a:p>
            <a:pPr marL="630000" indent="-360000" eaLnBrk="1" hangingPunct="1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800" dirty="0" smtClean="0">
                <a:sym typeface="Wingdings" pitchFamily="2" charset="2"/>
              </a:rPr>
              <a:t>stílusbeli, műfaji, tematikai, szüzsé- stb. mintára</a:t>
            </a:r>
            <a:r>
              <a:rPr lang="ru-RU" sz="1800" dirty="0" smtClean="0">
                <a:sym typeface="Wingdings" pitchFamily="2" charset="2"/>
              </a:rPr>
              <a:t> </a:t>
            </a:r>
            <a:r>
              <a:rPr lang="hu-HU" sz="1800" dirty="0" smtClean="0">
                <a:sym typeface="Wingdings" pitchFamily="2" charset="2"/>
              </a:rPr>
              <a:t>vagy kánonra való orientáltság</a:t>
            </a:r>
            <a:r>
              <a:rPr lang="ru-RU" sz="1800" dirty="0" smtClean="0">
                <a:sym typeface="Wingdings" pitchFamily="2" charset="2"/>
              </a:rPr>
              <a:t> </a:t>
            </a:r>
            <a:r>
              <a:rPr lang="ru-RU" sz="1800" dirty="0" smtClean="0">
                <a:solidFill>
                  <a:srgbClr val="0033CC"/>
                </a:solidFill>
                <a:sym typeface="Wingdings" pitchFamily="2" charset="2"/>
              </a:rPr>
              <a:t>(</a:t>
            </a:r>
            <a:r>
              <a:rPr lang="ru-RU" sz="1800" dirty="0" smtClean="0">
                <a:solidFill>
                  <a:srgbClr val="0033CC"/>
                </a:solidFill>
              </a:rPr>
              <a:t>образец</a:t>
            </a:r>
            <a:r>
              <a:rPr lang="hu-HU" sz="1800" dirty="0" smtClean="0">
                <a:solidFill>
                  <a:srgbClr val="0033CC"/>
                </a:solidFill>
              </a:rPr>
              <a:t>,</a:t>
            </a:r>
            <a:r>
              <a:rPr lang="ru-RU" sz="1800" dirty="0" smtClean="0">
                <a:solidFill>
                  <a:srgbClr val="0033CC"/>
                </a:solidFill>
              </a:rPr>
              <a:t> канон, стиль, жанр, тематика, сюжет</a:t>
            </a:r>
            <a:r>
              <a:rPr lang="ru-RU" sz="1800" dirty="0" smtClean="0">
                <a:solidFill>
                  <a:srgbClr val="0033CC"/>
                </a:solidFill>
                <a:sym typeface="Wingdings" pitchFamily="2" charset="2"/>
              </a:rPr>
              <a:t>)</a:t>
            </a:r>
            <a:endParaRPr lang="ru-RU" sz="1800" dirty="0" smtClean="0">
              <a:sym typeface="Wingdings" pitchFamily="2" charset="2"/>
            </a:endParaRPr>
          </a:p>
          <a:p>
            <a:pPr marL="630000" indent="-360000" eaLnBrk="1" hangingPunct="1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800" dirty="0" smtClean="0">
                <a:sym typeface="Wingdings" pitchFamily="2" charset="2"/>
              </a:rPr>
              <a:t>az állandósult univerzális irodalmi modellek</a:t>
            </a:r>
            <a:r>
              <a:rPr lang="ru-RU" sz="1800" dirty="0" smtClean="0">
                <a:sym typeface="Wingdings" pitchFamily="2" charset="2"/>
              </a:rPr>
              <a:t> </a:t>
            </a:r>
            <a:r>
              <a:rPr lang="hu-HU" sz="1800" dirty="0" smtClean="0">
                <a:sym typeface="Wingdings" pitchFamily="2" charset="2"/>
              </a:rPr>
              <a:t>„készlete”  normatív módon realizálódnak a stílusban és műfajban</a:t>
            </a:r>
            <a:r>
              <a:rPr lang="ru-RU" sz="1800" dirty="0" smtClean="0">
                <a:solidFill>
                  <a:srgbClr val="0033CC"/>
                </a:solidFill>
              </a:rPr>
              <a:t> (нормативность)</a:t>
            </a:r>
            <a:endParaRPr lang="ru-RU" sz="1800" dirty="0" smtClean="0">
              <a:sym typeface="Wingdings" pitchFamily="2" charset="2"/>
            </a:endParaRPr>
          </a:p>
          <a:p>
            <a:pPr marL="630000" indent="-360000" eaLnBrk="1" hangingPunct="1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u-HU" sz="1800" dirty="0" smtClean="0">
                <a:sym typeface="Wingdings" pitchFamily="2" charset="2"/>
              </a:rPr>
              <a:t>a szerzői szubjektív intenció (szándék)</a:t>
            </a:r>
            <a:r>
              <a:rPr lang="ru-RU" sz="1800" dirty="0" smtClean="0">
                <a:sym typeface="Wingdings" pitchFamily="2" charset="2"/>
              </a:rPr>
              <a:t> </a:t>
            </a:r>
            <a:r>
              <a:rPr lang="hu-HU" sz="1800" dirty="0" smtClean="0">
                <a:sym typeface="Wingdings" pitchFamily="2" charset="2"/>
              </a:rPr>
              <a:t>alárendeltsége</a:t>
            </a:r>
            <a:r>
              <a:rPr lang="ru-RU" sz="1800" dirty="0" smtClean="0">
                <a:sym typeface="Wingdings" pitchFamily="2" charset="2"/>
              </a:rPr>
              <a:t> </a:t>
            </a:r>
            <a:r>
              <a:rPr lang="hu-HU" sz="1800" dirty="0" smtClean="0">
                <a:sym typeface="Wingdings" pitchFamily="2" charset="2"/>
              </a:rPr>
              <a:t>egy-egy stílusnak  vagy műfajnak</a:t>
            </a:r>
            <a:r>
              <a:rPr lang="ru-RU" sz="1800" dirty="0" smtClean="0">
                <a:sym typeface="Wingdings" pitchFamily="2" charset="2"/>
              </a:rPr>
              <a:t> (</a:t>
            </a:r>
            <a:r>
              <a:rPr lang="ru-RU" sz="1800" dirty="0" smtClean="0">
                <a:solidFill>
                  <a:srgbClr val="0033CC"/>
                </a:solidFill>
              </a:rPr>
              <a:t>авторская воля</a:t>
            </a:r>
            <a:r>
              <a:rPr lang="ru-RU" sz="1800" dirty="0" smtClean="0"/>
              <a:t>)</a:t>
            </a:r>
            <a:endParaRPr lang="en-US" sz="1800" dirty="0" smtClean="0"/>
          </a:p>
          <a:p>
            <a:pPr eaLnBrk="1" hangingPunct="1">
              <a:lnSpc>
                <a:spcPct val="130000"/>
              </a:lnSpc>
              <a:buFontTx/>
              <a:buNone/>
              <a:defRPr/>
            </a:pPr>
            <a:endParaRPr lang="en-US" sz="1800" dirty="0" smtClean="0">
              <a:sym typeface="Wingdings 2" pitchFamily="18" charset="2"/>
            </a:endParaRPr>
          </a:p>
        </p:txBody>
      </p:sp>
      <p:pic>
        <p:nvPicPr>
          <p:cNvPr id="9219" name="Picture 4" descr="Shedevry 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425" y="5013325"/>
            <a:ext cx="640715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eaLnBrk="1" hangingPunct="1">
              <a:defRPr/>
            </a:pPr>
            <a:r>
              <a:rPr lang="hu-HU" sz="2600" b="1" dirty="0" smtClean="0">
                <a:latin typeface="Georgia" pitchFamily="18" charset="0"/>
              </a:rPr>
              <a:t>A középkori</a:t>
            </a:r>
            <a:r>
              <a:rPr lang="ru-RU" sz="2600" b="1" dirty="0" smtClean="0">
                <a:latin typeface="Georgia" pitchFamily="18" charset="0"/>
              </a:rPr>
              <a:t> – </a:t>
            </a:r>
            <a:r>
              <a:rPr lang="hu-HU" sz="2600" b="1" dirty="0" smtClean="0">
                <a:latin typeface="Georgia" pitchFamily="18" charset="0"/>
              </a:rPr>
              <a:t>óorosz irodalom</a:t>
            </a:r>
            <a:r>
              <a:rPr lang="hu-HU" sz="2400" b="1" dirty="0" smtClean="0"/>
              <a:t/>
            </a:r>
            <a:br>
              <a:rPr lang="hu-HU" sz="2400" b="1" dirty="0" smtClean="0"/>
            </a:br>
            <a:r>
              <a:rPr lang="ru-RU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Средневековая древнерусская литература</a:t>
            </a:r>
            <a:endParaRPr lang="en-US" sz="24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idx="1"/>
          </p:nvPr>
        </p:nvSpPr>
        <p:spPr>
          <a:xfrm>
            <a:off x="468313" y="2852738"/>
            <a:ext cx="8229600" cy="3744912"/>
          </a:xfrm>
        </p:spPr>
        <p:txBody>
          <a:bodyPr>
            <a:normAutofit lnSpcReduction="10000"/>
          </a:bodyPr>
          <a:lstStyle/>
          <a:p>
            <a:pPr marL="358775" indent="-358775" eaLnBrk="1" hangingPunct="1">
              <a:spcBef>
                <a:spcPts val="400"/>
              </a:spcBef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Társadalmi berendezkedés: törzsi-közösségi rend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</a:t>
            </a:r>
            <a:r>
              <a:rPr lang="hu-H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államalapítás (városállamok).</a:t>
            </a:r>
          </a:p>
          <a:p>
            <a:pPr marL="358775" indent="-358775" eaLnBrk="1" hangingPunct="1">
              <a:spcBef>
                <a:spcPts val="40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hu-H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Kultúra: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1) nyelv: a három szláv ág nyelvi differenciálódása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u-H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(XII.–XIII. sz.);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2) világkép: törzsi (rendszeren kívüli) mítoszok és istenségek</a:t>
            </a:r>
            <a:r>
              <a:rPr lang="hu-HU" sz="2000" dirty="0" smtClean="0"/>
              <a:t>.</a:t>
            </a:r>
          </a:p>
          <a:p>
            <a:pPr marL="358775" indent="-358775" eaLnBrk="1" hangingPunct="1">
              <a:spcBef>
                <a:spcPts val="400"/>
              </a:spcBef>
              <a:buFont typeface="Wingdings" pitchFamily="2" charset="2"/>
              <a:buChar char="Ø"/>
              <a:defRPr/>
            </a:pPr>
            <a:r>
              <a:rPr lang="hu-HU" sz="2000" dirty="0" smtClean="0"/>
              <a:t>A kereszténység felvétele 988.-ban Bizánctól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hu-HU" sz="2000" dirty="0" smtClean="0"/>
              <a:t>(összeurópai, a kultúrát meghatározó ideológia elfogadása és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hu-HU" sz="2000" dirty="0" smtClean="0"/>
              <a:t>az elsődleges hagyomány = az írásbeliség mintáinak forrása),</a:t>
            </a:r>
          </a:p>
          <a:p>
            <a:pPr marL="358775" indent="-358775" eaLnBrk="1" hangingPunct="1">
              <a:spcBef>
                <a:spcPts val="400"/>
              </a:spcBef>
              <a:buFont typeface="Wingdings" pitchFamily="2" charset="2"/>
              <a:buChar char="Ø"/>
              <a:defRPr/>
            </a:pPr>
            <a:r>
              <a:rPr lang="hu-HU" sz="2000" dirty="0" smtClean="0"/>
              <a:t>A szláv (cirill) írásbeliség átvétele Bulgáriától</a:t>
            </a:r>
            <a:r>
              <a:rPr lang="ru-RU" sz="2000" dirty="0" smtClean="0"/>
              <a:t> </a:t>
            </a:r>
            <a:r>
              <a:rPr lang="hu-HU" sz="2000" dirty="0" smtClean="0"/>
              <a:t>(a közös szláv nyelv szentsége, érthetősége és</a:t>
            </a:r>
            <a:r>
              <a:rPr lang="ru-RU" sz="2000" dirty="0" smtClean="0"/>
              <a:t> </a:t>
            </a:r>
            <a:r>
              <a:rPr lang="hu-HU" sz="2000" dirty="0" smtClean="0"/>
              <a:t>a másodlagos hagyomány = az „irodalmi” minták szláv forrása és</a:t>
            </a:r>
            <a:r>
              <a:rPr lang="ru-RU" sz="2000" dirty="0" smtClean="0"/>
              <a:t> </a:t>
            </a:r>
            <a:r>
              <a:rPr lang="hu-HU" sz="2000" dirty="0" smtClean="0"/>
              <a:t>fordítói útmutatója).</a:t>
            </a:r>
            <a:endParaRPr lang="en-US" sz="2000" dirty="0" smtClean="0"/>
          </a:p>
        </p:txBody>
      </p:sp>
      <p:pic>
        <p:nvPicPr>
          <p:cNvPr id="10244" name="Picture 3" descr="Shedevry 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052513"/>
            <a:ext cx="6191250" cy="16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h_21_97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221131" y="4365104"/>
            <a:ext cx="6723963" cy="10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Schem 4g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tretch>
            <a:fillRect/>
          </a:stretch>
        </p:blipFill>
        <p:spPr>
          <a:xfrm>
            <a:off x="76525" y="0"/>
            <a:ext cx="8990950" cy="3124200"/>
          </a:xfrm>
        </p:spPr>
      </p:pic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3068638"/>
            <a:ext cx="8218487" cy="3455987"/>
          </a:xfrm>
        </p:spPr>
        <p:txBody>
          <a:bodyPr/>
          <a:lstStyle/>
          <a:p>
            <a:pPr marL="609600" indent="-609600" algn="ctr" eaLnBrk="1" hangingPunct="1">
              <a:spcAft>
                <a:spcPct val="40000"/>
              </a:spcAft>
              <a:buFontTx/>
              <a:buNone/>
            </a:pPr>
            <a:r>
              <a:rPr lang="hu-HU" sz="2400" b="1" dirty="0" smtClean="0"/>
              <a:t>Az  orosz irodalom „elkésettsége”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15000"/>
              </a:spcBef>
              <a:spcAft>
                <a:spcPct val="20000"/>
              </a:spcAft>
              <a:buFontTx/>
              <a:buAutoNum type="arabicPeriod"/>
            </a:pPr>
            <a:r>
              <a:rPr lang="hu-HU" sz="2000" dirty="0" smtClean="0"/>
              <a:t>Az irodalom / kultúra transzplantációja (átültetése)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			</a:t>
            </a:r>
            <a:r>
              <a:rPr lang="ru-RU" sz="2000" dirty="0" smtClean="0">
                <a:solidFill>
                  <a:srgbClr val="0033CC"/>
                </a:solidFill>
              </a:rPr>
              <a:t>трансплантация,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ru-RU" sz="2000" dirty="0" smtClean="0">
                <a:solidFill>
                  <a:srgbClr val="0033CC"/>
                </a:solidFill>
              </a:rPr>
              <a:t>перенос, пересадка</a:t>
            </a:r>
            <a:endParaRPr lang="hu-HU" sz="2000" dirty="0" smtClean="0">
              <a:solidFill>
                <a:srgbClr val="0033CC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15000"/>
              </a:spcBef>
              <a:spcAft>
                <a:spcPct val="20000"/>
              </a:spcAft>
              <a:buFontTx/>
              <a:buAutoNum type="arabicPeriod"/>
            </a:pPr>
            <a:r>
              <a:rPr lang="hu-HU" sz="2000" dirty="0" smtClean="0"/>
              <a:t>„Érett” </a:t>
            </a:r>
            <a:r>
              <a:rPr lang="hu-HU" sz="2000" dirty="0" smtClean="0">
                <a:sym typeface="Wingdings" pitchFamily="2" charset="2"/>
              </a:rPr>
              <a:t> „korai” középkor</a:t>
            </a:r>
            <a:endParaRPr lang="en-US" sz="2000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hu-HU" sz="2000" dirty="0" smtClean="0">
                <a:sym typeface="Wingdings" pitchFamily="2" charset="2"/>
              </a:rPr>
              <a:t>A fordítás és az irodalom „eredetiségének” problémája a középkori irodalomban</a:t>
            </a:r>
            <a:r>
              <a:rPr lang="en-US" sz="2000" dirty="0" smtClean="0">
                <a:sym typeface="Wingdings" pitchFamily="2" charset="2"/>
              </a:rPr>
              <a:t> 	</a:t>
            </a:r>
            <a:r>
              <a:rPr lang="ru-RU" sz="2000" dirty="0" smtClean="0">
                <a:solidFill>
                  <a:srgbClr val="0033CC"/>
                </a:solidFill>
              </a:rPr>
              <a:t>перевод и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ru-RU" sz="2000" dirty="0" smtClean="0">
                <a:solidFill>
                  <a:srgbClr val="0033CC"/>
                </a:solidFill>
              </a:rPr>
              <a:t>оригинальность</a:t>
            </a:r>
            <a:r>
              <a:rPr lang="en-US" sz="2000" dirty="0" smtClean="0">
                <a:solidFill>
                  <a:srgbClr val="0033CC"/>
                </a:solidFill>
              </a:rPr>
              <a:t/>
            </a:r>
            <a:br>
              <a:rPr lang="en-US" sz="2000" dirty="0" smtClean="0">
                <a:solidFill>
                  <a:srgbClr val="0033CC"/>
                </a:solidFill>
              </a:rPr>
            </a:br>
            <a:r>
              <a:rPr lang="en-US" sz="2000" dirty="0" smtClean="0">
                <a:solidFill>
                  <a:srgbClr val="0033CC"/>
                </a:solidFill>
              </a:rPr>
              <a:t>			           </a:t>
            </a:r>
            <a:r>
              <a:rPr lang="ru-RU" sz="2000" dirty="0" smtClean="0">
                <a:solidFill>
                  <a:srgbClr val="0033CC"/>
                </a:solidFill>
              </a:rPr>
              <a:t>новая редакция,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ru-RU" sz="2000" dirty="0" smtClean="0">
                <a:solidFill>
                  <a:srgbClr val="0033CC"/>
                </a:solidFill>
              </a:rPr>
              <a:t>компилятивный свод</a:t>
            </a:r>
            <a:endParaRPr lang="hu-HU" sz="2000" dirty="0" smtClean="0">
              <a:sym typeface="Wingdings" pitchFamily="2" charset="2"/>
            </a:endParaRPr>
          </a:p>
          <a:p>
            <a:pPr marL="990600" lvl="1" indent="-533400" eaLnBrk="1" hangingPunct="1">
              <a:lnSpc>
                <a:spcPct val="90000"/>
              </a:lnSpc>
              <a:spcBef>
                <a:spcPct val="15000"/>
              </a:spcBef>
            </a:pPr>
            <a:r>
              <a:rPr lang="hu-HU" sz="2000" dirty="0" smtClean="0">
                <a:sym typeface="Wingdings" pitchFamily="2" charset="2"/>
              </a:rPr>
              <a:t>A „közvetítő irodalom”</a:t>
            </a:r>
            <a:r>
              <a:rPr lang="en-US" sz="2000" dirty="0" smtClean="0">
                <a:sym typeface="Wingdings" pitchFamily="2" charset="2"/>
              </a:rPr>
              <a:t/>
            </a:r>
            <a:br>
              <a:rPr lang="en-US" sz="2000" dirty="0" smtClean="0">
                <a:sym typeface="Wingdings" pitchFamily="2" charset="2"/>
              </a:rPr>
            </a:br>
            <a:r>
              <a:rPr lang="en-US" sz="2000" dirty="0" smtClean="0">
                <a:sym typeface="Wingdings" pitchFamily="2" charset="2"/>
              </a:rPr>
              <a:t> 		      </a:t>
            </a:r>
            <a:r>
              <a:rPr lang="ru-RU" sz="2000" dirty="0" smtClean="0">
                <a:solidFill>
                  <a:srgbClr val="0033CC"/>
                </a:solidFill>
              </a:rPr>
              <a:t>литература-посредница</a:t>
            </a:r>
            <a:r>
              <a:rPr lang="en-US" sz="2000" dirty="0" smtClean="0">
                <a:solidFill>
                  <a:srgbClr val="0033CC"/>
                </a:solidFill>
              </a:rPr>
              <a:t>, </a:t>
            </a:r>
            <a:r>
              <a:rPr lang="ru-RU" sz="2000" dirty="0" smtClean="0">
                <a:solidFill>
                  <a:srgbClr val="0033CC"/>
                </a:solidFill>
              </a:rPr>
              <a:t>книжный фонд</a:t>
            </a:r>
            <a:endParaRPr lang="hu-HU" sz="2000" dirty="0" smtClean="0">
              <a:sym typeface="Wingdings" pitchFamily="2" charset="2"/>
            </a:endParaRPr>
          </a:p>
          <a:p>
            <a:pPr marL="990600" lvl="1" indent="-533400" eaLnBrk="1" hangingPunct="1">
              <a:lnSpc>
                <a:spcPct val="90000"/>
              </a:lnSpc>
              <a:spcBef>
                <a:spcPct val="15000"/>
              </a:spcBef>
            </a:pPr>
            <a:r>
              <a:rPr lang="hu-HU" sz="2000" dirty="0" smtClean="0">
                <a:sym typeface="Wingdings" pitchFamily="2" charset="2"/>
              </a:rPr>
              <a:t>Az ószláv és az óorosz nyelv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54" name="Group 14"/>
          <p:cNvGraphicFramePr>
            <a:graphicFrameLocks noGrp="1"/>
          </p:cNvGraphicFramePr>
          <p:nvPr/>
        </p:nvGraphicFramePr>
        <p:xfrm>
          <a:off x="684213" y="1196975"/>
          <a:ext cx="7775575" cy="518160"/>
        </p:xfrm>
        <a:graphic>
          <a:graphicData uri="http://schemas.openxmlformats.org/drawingml/2006/table">
            <a:tbl>
              <a:tblPr/>
              <a:tblGrid>
                <a:gridCol w="777557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55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47700" y="1628912"/>
            <a:ext cx="7848600" cy="3600177"/>
          </a:xfrm>
        </p:spPr>
        <p:txBody>
          <a:bodyPr/>
          <a:lstStyle/>
          <a:p>
            <a:pPr eaLnBrk="1" hangingPunct="1">
              <a:defRPr/>
            </a:pPr>
            <a:r>
              <a:rPr lang="hu-H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Az óorosz irodalom</a:t>
            </a:r>
            <a:br>
              <a:rPr lang="hu-H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hu-H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történeti periodizációja</a:t>
            </a:r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Периодизация истории древнерусской литературы</a:t>
            </a:r>
            <a:endParaRPr lang="en-US" sz="440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Denise">
      <a:majorFont>
        <a:latin typeface="Cambria"/>
        <a:ea typeface=""/>
        <a:cs typeface=""/>
      </a:majorFont>
      <a:minorFont>
        <a:latin typeface="Georgia"/>
        <a:ea typeface=""/>
        <a:cs typeface="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</TotalTime>
  <Words>194</Words>
  <Application>Microsoft Office PowerPoint</Application>
  <PresentationFormat>On-screen Show (4:3)</PresentationFormat>
  <Paragraphs>100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 Unicode MS</vt:lpstr>
      <vt:lpstr>Arial</vt:lpstr>
      <vt:lpstr>Cambria</vt:lpstr>
      <vt:lpstr>Georgia</vt:lpstr>
      <vt:lpstr>Times New Roman</vt:lpstr>
      <vt:lpstr>Wingdings</vt:lpstr>
      <vt:lpstr>Wingdings 2</vt:lpstr>
      <vt:lpstr>Wingdings 3</vt:lpstr>
      <vt:lpstr>1_Default Design</vt:lpstr>
      <vt:lpstr>Human</vt:lpstr>
      <vt:lpstr>BBN-ORO 11-231 Orosz irodalomtörténet 1.: A 19. századi orosz irodalom vázlatos története  OT-ORO-103 Az orosz irodalom vázlatos története  BBN-ORO-241 Orosz irodalomtörténet 1. (Vázlatos irodalomtörténet a kezdetektől a XIX. sz. végéig)</vt:lpstr>
      <vt:lpstr>A «klasszikus» orosz irodalom keletkezése.   Возникновение классической русской литературы.</vt:lpstr>
      <vt:lpstr> </vt:lpstr>
      <vt:lpstr>Az orosz irodalom keletkezésének körülményei Условия возникновения русской литературы</vt:lpstr>
      <vt:lpstr>Az európai kultúra kontextusában В контексте европейской культуры</vt:lpstr>
      <vt:lpstr>PowerPoint Presentation</vt:lpstr>
      <vt:lpstr>A középkori – óorosz irodalom Средневековая древнерусская литература</vt:lpstr>
      <vt:lpstr>PowerPoint Presentation</vt:lpstr>
      <vt:lpstr>Az óorosz irodalom történeti periodizációja   Периодизация истории древнерусской литературы</vt:lpstr>
      <vt:lpstr>PowerPoint Presentation</vt:lpstr>
      <vt:lpstr>PowerPoint Presentation</vt:lpstr>
      <vt:lpstr>PowerPoint Presentation</vt:lpstr>
      <vt:lpstr>Képek forrásai Источники иллюстраций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Literature 1.</dc:title>
  <dc:creator>Szokolov Denise</dc:creator>
  <cp:lastModifiedBy>Denise Szokolov</cp:lastModifiedBy>
  <cp:revision>180</cp:revision>
  <dcterms:created xsi:type="dcterms:W3CDTF">2007-07-03T09:09:34Z</dcterms:created>
  <dcterms:modified xsi:type="dcterms:W3CDTF">2019-09-07T10:45:33Z</dcterms:modified>
  <cp:category>Lecture Presentation</cp:category>
</cp:coreProperties>
</file>